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46"/>
  </p:notesMasterIdLst>
  <p:sldIdLst>
    <p:sldId id="392" r:id="rId2"/>
    <p:sldId id="345" r:id="rId3"/>
    <p:sldId id="410" r:id="rId4"/>
    <p:sldId id="393" r:id="rId5"/>
    <p:sldId id="369" r:id="rId6"/>
    <p:sldId id="360" r:id="rId7"/>
    <p:sldId id="371" r:id="rId8"/>
    <p:sldId id="372" r:id="rId9"/>
    <p:sldId id="341" r:id="rId10"/>
    <p:sldId id="342" r:id="rId11"/>
    <p:sldId id="346" r:id="rId12"/>
    <p:sldId id="358" r:id="rId13"/>
    <p:sldId id="359" r:id="rId14"/>
    <p:sldId id="409" r:id="rId15"/>
    <p:sldId id="411" r:id="rId16"/>
    <p:sldId id="405" r:id="rId17"/>
    <p:sldId id="391" r:id="rId18"/>
    <p:sldId id="404" r:id="rId19"/>
    <p:sldId id="394" r:id="rId20"/>
    <p:sldId id="407" r:id="rId21"/>
    <p:sldId id="398" r:id="rId22"/>
    <p:sldId id="401" r:id="rId23"/>
    <p:sldId id="419" r:id="rId24"/>
    <p:sldId id="386" r:id="rId25"/>
    <p:sldId id="399" r:id="rId26"/>
    <p:sldId id="420" r:id="rId27"/>
    <p:sldId id="377" r:id="rId28"/>
    <p:sldId id="415" r:id="rId29"/>
    <p:sldId id="416" r:id="rId30"/>
    <p:sldId id="417" r:id="rId31"/>
    <p:sldId id="412" r:id="rId32"/>
    <p:sldId id="354" r:id="rId33"/>
    <p:sldId id="366" r:id="rId34"/>
    <p:sldId id="418" r:id="rId35"/>
    <p:sldId id="414" r:id="rId36"/>
    <p:sldId id="338" r:id="rId37"/>
    <p:sldId id="336" r:id="rId38"/>
    <p:sldId id="334" r:id="rId39"/>
    <p:sldId id="335" r:id="rId40"/>
    <p:sldId id="344" r:id="rId41"/>
    <p:sldId id="343" r:id="rId42"/>
    <p:sldId id="352" r:id="rId43"/>
    <p:sldId id="364" r:id="rId44"/>
    <p:sldId id="356" r:id="rId4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0"/>
    <a:srgbClr val="F08888"/>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230"/>
    <p:restoredTop sz="95732"/>
  </p:normalViewPr>
  <p:slideViewPr>
    <p:cSldViewPr snapToGrid="0">
      <p:cViewPr varScale="1">
        <p:scale>
          <a:sx n="123" d="100"/>
          <a:sy n="123" d="100"/>
        </p:scale>
        <p:origin x="944" y="184"/>
      </p:cViewPr>
      <p:guideLst/>
    </p:cSldViewPr>
  </p:slideViewPr>
  <p:outlineViewPr>
    <p:cViewPr>
      <p:scale>
        <a:sx n="33" d="100"/>
        <a:sy n="33" d="100"/>
      </p:scale>
      <p:origin x="0" y="0"/>
    </p:cViewPr>
  </p:outlineViewPr>
  <p:notesTextViewPr>
    <p:cViewPr>
      <p:scale>
        <a:sx n="50" d="100"/>
        <a:sy n="50" d="100"/>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100.png>
</file>

<file path=ppt/media/image101.png>
</file>

<file path=ppt/media/image102.gif>
</file>

<file path=ppt/media/image103.gif>
</file>

<file path=ppt/media/image120.png>
</file>

<file path=ppt/media/image121.png>
</file>

<file path=ppt/media/image139.png>
</file>

<file path=ppt/media/image140.svg>
</file>

<file path=ppt/media/image141.png>
</file>

<file path=ppt/media/image142.png>
</file>

<file path=ppt/media/image156.png>
</file>

<file path=ppt/media/image157.png>
</file>

<file path=ppt/media/image158.png>
</file>

<file path=ppt/media/image159.png>
</file>

<file path=ppt/media/image26.png>
</file>

<file path=ppt/media/image27.png>
</file>

<file path=ppt/media/image31.png>
</file>

<file path=ppt/media/image37.png>
</file>

<file path=ppt/media/image42.png>
</file>

<file path=ppt/media/image47.png>
</file>

<file path=ppt/media/image52.png>
</file>

<file path=ppt/media/image53.png>
</file>

<file path=ppt/media/image55.png>
</file>

<file path=ppt/media/image64.png>
</file>

<file path=ppt/media/image65.png>
</file>

<file path=ppt/media/image74.png>
</file>

<file path=ppt/media/image75.png>
</file>

<file path=ppt/media/image9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CD6F77-8F8C-4845-A7E6-3AD8C195FB37}" type="datetimeFigureOut">
              <a:rPr kumimoji="1" lang="ja-JP" altLang="en-US" smtClean="0"/>
              <a:t>2024/11/20</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3EE7C-6BE9-AF47-A02D-EA93943F487C}" type="slidenum">
              <a:rPr kumimoji="1" lang="ja-JP" altLang="en-US" smtClean="0"/>
              <a:t>‹#›</a:t>
            </a:fld>
            <a:endParaRPr kumimoji="1" lang="ja-JP" altLang="en-US"/>
          </a:p>
        </p:txBody>
      </p:sp>
    </p:spTree>
    <p:extLst>
      <p:ext uri="{BB962C8B-B14F-4D97-AF65-F5344CB8AC3E}">
        <p14:creationId xmlns:p14="http://schemas.microsoft.com/office/powerpoint/2010/main" val="92908560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a:t>
            </a:fld>
            <a:endParaRPr kumimoji="1" lang="ja-JP" altLang="en-US"/>
          </a:p>
        </p:txBody>
      </p:sp>
    </p:spTree>
    <p:extLst>
      <p:ext uri="{BB962C8B-B14F-4D97-AF65-F5344CB8AC3E}">
        <p14:creationId xmlns:p14="http://schemas.microsoft.com/office/powerpoint/2010/main" val="19195026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11</a:t>
            </a:fld>
            <a:endParaRPr kumimoji="1" lang="ja-JP" altLang="en-US"/>
          </a:p>
        </p:txBody>
      </p:sp>
    </p:spTree>
    <p:extLst>
      <p:ext uri="{BB962C8B-B14F-4D97-AF65-F5344CB8AC3E}">
        <p14:creationId xmlns:p14="http://schemas.microsoft.com/office/powerpoint/2010/main" val="40715343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13</a:t>
            </a:fld>
            <a:endParaRPr kumimoji="1" lang="ja-JP" altLang="en-US"/>
          </a:p>
        </p:txBody>
      </p:sp>
    </p:spTree>
    <p:extLst>
      <p:ext uri="{BB962C8B-B14F-4D97-AF65-F5344CB8AC3E}">
        <p14:creationId xmlns:p14="http://schemas.microsoft.com/office/powerpoint/2010/main" val="13577388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14</a:t>
            </a:fld>
            <a:endParaRPr kumimoji="1" lang="ja-JP" altLang="en-US"/>
          </a:p>
        </p:txBody>
      </p:sp>
    </p:spTree>
    <p:extLst>
      <p:ext uri="{BB962C8B-B14F-4D97-AF65-F5344CB8AC3E}">
        <p14:creationId xmlns:p14="http://schemas.microsoft.com/office/powerpoint/2010/main" val="16360955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15</a:t>
            </a:fld>
            <a:endParaRPr kumimoji="1" lang="ja-JP" altLang="en-US"/>
          </a:p>
        </p:txBody>
      </p:sp>
    </p:spTree>
    <p:extLst>
      <p:ext uri="{BB962C8B-B14F-4D97-AF65-F5344CB8AC3E}">
        <p14:creationId xmlns:p14="http://schemas.microsoft.com/office/powerpoint/2010/main" val="10518321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16</a:t>
            </a:fld>
            <a:endParaRPr kumimoji="1" lang="ja-JP" altLang="en-US"/>
          </a:p>
        </p:txBody>
      </p:sp>
    </p:spTree>
    <p:extLst>
      <p:ext uri="{BB962C8B-B14F-4D97-AF65-F5344CB8AC3E}">
        <p14:creationId xmlns:p14="http://schemas.microsoft.com/office/powerpoint/2010/main" val="26168628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17</a:t>
            </a:fld>
            <a:endParaRPr kumimoji="1" lang="ja-JP" altLang="en-US"/>
          </a:p>
        </p:txBody>
      </p:sp>
    </p:spTree>
    <p:extLst>
      <p:ext uri="{BB962C8B-B14F-4D97-AF65-F5344CB8AC3E}">
        <p14:creationId xmlns:p14="http://schemas.microsoft.com/office/powerpoint/2010/main" val="38644724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18</a:t>
            </a:fld>
            <a:endParaRPr kumimoji="1" lang="ja-JP" altLang="en-US"/>
          </a:p>
        </p:txBody>
      </p:sp>
    </p:spTree>
    <p:extLst>
      <p:ext uri="{BB962C8B-B14F-4D97-AF65-F5344CB8AC3E}">
        <p14:creationId xmlns:p14="http://schemas.microsoft.com/office/powerpoint/2010/main" val="31729957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19</a:t>
            </a:fld>
            <a:endParaRPr kumimoji="1" lang="ja-JP" altLang="en-US"/>
          </a:p>
        </p:txBody>
      </p:sp>
    </p:spTree>
    <p:extLst>
      <p:ext uri="{BB962C8B-B14F-4D97-AF65-F5344CB8AC3E}">
        <p14:creationId xmlns:p14="http://schemas.microsoft.com/office/powerpoint/2010/main" val="16067786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20</a:t>
            </a:fld>
            <a:endParaRPr kumimoji="1" lang="ja-JP" altLang="en-US"/>
          </a:p>
        </p:txBody>
      </p:sp>
    </p:spTree>
    <p:extLst>
      <p:ext uri="{BB962C8B-B14F-4D97-AF65-F5344CB8AC3E}">
        <p14:creationId xmlns:p14="http://schemas.microsoft.com/office/powerpoint/2010/main" val="39487949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21</a:t>
            </a:fld>
            <a:endParaRPr kumimoji="1" lang="ja-JP" altLang="en-US"/>
          </a:p>
        </p:txBody>
      </p:sp>
    </p:spTree>
    <p:extLst>
      <p:ext uri="{BB962C8B-B14F-4D97-AF65-F5344CB8AC3E}">
        <p14:creationId xmlns:p14="http://schemas.microsoft.com/office/powerpoint/2010/main" val="20879361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a:t>
            </a:fld>
            <a:endParaRPr kumimoji="1" lang="ja-JP" altLang="en-US"/>
          </a:p>
        </p:txBody>
      </p:sp>
    </p:spTree>
    <p:extLst>
      <p:ext uri="{BB962C8B-B14F-4D97-AF65-F5344CB8AC3E}">
        <p14:creationId xmlns:p14="http://schemas.microsoft.com/office/powerpoint/2010/main" val="12754054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22</a:t>
            </a:fld>
            <a:endParaRPr kumimoji="1" lang="ja-JP" altLang="en-US"/>
          </a:p>
        </p:txBody>
      </p:sp>
    </p:spTree>
    <p:extLst>
      <p:ext uri="{BB962C8B-B14F-4D97-AF65-F5344CB8AC3E}">
        <p14:creationId xmlns:p14="http://schemas.microsoft.com/office/powerpoint/2010/main" val="30040027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23</a:t>
            </a:fld>
            <a:endParaRPr kumimoji="1" lang="ja-JP" altLang="en-US"/>
          </a:p>
        </p:txBody>
      </p:sp>
    </p:spTree>
    <p:extLst>
      <p:ext uri="{BB962C8B-B14F-4D97-AF65-F5344CB8AC3E}">
        <p14:creationId xmlns:p14="http://schemas.microsoft.com/office/powerpoint/2010/main" val="30690395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24</a:t>
            </a:fld>
            <a:endParaRPr kumimoji="1" lang="ja-JP" altLang="en-US"/>
          </a:p>
        </p:txBody>
      </p:sp>
    </p:spTree>
    <p:extLst>
      <p:ext uri="{BB962C8B-B14F-4D97-AF65-F5344CB8AC3E}">
        <p14:creationId xmlns:p14="http://schemas.microsoft.com/office/powerpoint/2010/main" val="390333312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25</a:t>
            </a:fld>
            <a:endParaRPr kumimoji="1" lang="ja-JP" altLang="en-US"/>
          </a:p>
        </p:txBody>
      </p:sp>
    </p:spTree>
    <p:extLst>
      <p:ext uri="{BB962C8B-B14F-4D97-AF65-F5344CB8AC3E}">
        <p14:creationId xmlns:p14="http://schemas.microsoft.com/office/powerpoint/2010/main" val="3659564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26</a:t>
            </a:fld>
            <a:endParaRPr kumimoji="1" lang="ja-JP" altLang="en-US"/>
          </a:p>
        </p:txBody>
      </p:sp>
    </p:spTree>
    <p:extLst>
      <p:ext uri="{BB962C8B-B14F-4D97-AF65-F5344CB8AC3E}">
        <p14:creationId xmlns:p14="http://schemas.microsoft.com/office/powerpoint/2010/main" val="21649028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27</a:t>
            </a:fld>
            <a:endParaRPr kumimoji="1" lang="ja-JP" altLang="en-US"/>
          </a:p>
        </p:txBody>
      </p:sp>
    </p:spTree>
    <p:extLst>
      <p:ext uri="{BB962C8B-B14F-4D97-AF65-F5344CB8AC3E}">
        <p14:creationId xmlns:p14="http://schemas.microsoft.com/office/powerpoint/2010/main" val="30557412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28</a:t>
            </a:fld>
            <a:endParaRPr kumimoji="1" lang="ja-JP" altLang="en-US"/>
          </a:p>
        </p:txBody>
      </p:sp>
    </p:spTree>
    <p:extLst>
      <p:ext uri="{BB962C8B-B14F-4D97-AF65-F5344CB8AC3E}">
        <p14:creationId xmlns:p14="http://schemas.microsoft.com/office/powerpoint/2010/main" val="15901309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29</a:t>
            </a:fld>
            <a:endParaRPr kumimoji="1" lang="ja-JP" altLang="en-US"/>
          </a:p>
        </p:txBody>
      </p:sp>
    </p:spTree>
    <p:extLst>
      <p:ext uri="{BB962C8B-B14F-4D97-AF65-F5344CB8AC3E}">
        <p14:creationId xmlns:p14="http://schemas.microsoft.com/office/powerpoint/2010/main" val="185691857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30</a:t>
            </a:fld>
            <a:endParaRPr kumimoji="1" lang="ja-JP" altLang="en-US"/>
          </a:p>
        </p:txBody>
      </p:sp>
    </p:spTree>
    <p:extLst>
      <p:ext uri="{BB962C8B-B14F-4D97-AF65-F5344CB8AC3E}">
        <p14:creationId xmlns:p14="http://schemas.microsoft.com/office/powerpoint/2010/main" val="7604790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31</a:t>
            </a:fld>
            <a:endParaRPr kumimoji="1" lang="ja-JP" altLang="en-US"/>
          </a:p>
        </p:txBody>
      </p:sp>
    </p:spTree>
    <p:extLst>
      <p:ext uri="{BB962C8B-B14F-4D97-AF65-F5344CB8AC3E}">
        <p14:creationId xmlns:p14="http://schemas.microsoft.com/office/powerpoint/2010/main" val="5366814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a:t>
            </a:fld>
            <a:endParaRPr kumimoji="1" lang="ja-JP" altLang="en-US"/>
          </a:p>
        </p:txBody>
      </p:sp>
    </p:spTree>
    <p:extLst>
      <p:ext uri="{BB962C8B-B14F-4D97-AF65-F5344CB8AC3E}">
        <p14:creationId xmlns:p14="http://schemas.microsoft.com/office/powerpoint/2010/main" val="7207695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32</a:t>
            </a:fld>
            <a:endParaRPr kumimoji="1" lang="ja-JP" altLang="en-US"/>
          </a:p>
        </p:txBody>
      </p:sp>
    </p:spTree>
    <p:extLst>
      <p:ext uri="{BB962C8B-B14F-4D97-AF65-F5344CB8AC3E}">
        <p14:creationId xmlns:p14="http://schemas.microsoft.com/office/powerpoint/2010/main" val="26445551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33</a:t>
            </a:fld>
            <a:endParaRPr kumimoji="1" lang="ja-JP" altLang="en-US"/>
          </a:p>
        </p:txBody>
      </p:sp>
    </p:spTree>
    <p:extLst>
      <p:ext uri="{BB962C8B-B14F-4D97-AF65-F5344CB8AC3E}">
        <p14:creationId xmlns:p14="http://schemas.microsoft.com/office/powerpoint/2010/main" val="249039201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34</a:t>
            </a:fld>
            <a:endParaRPr kumimoji="1" lang="ja-JP" altLang="en-US"/>
          </a:p>
        </p:txBody>
      </p:sp>
    </p:spTree>
    <p:extLst>
      <p:ext uri="{BB962C8B-B14F-4D97-AF65-F5344CB8AC3E}">
        <p14:creationId xmlns:p14="http://schemas.microsoft.com/office/powerpoint/2010/main" val="157250863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35</a:t>
            </a:fld>
            <a:endParaRPr kumimoji="1" lang="ja-JP" altLang="en-US"/>
          </a:p>
        </p:txBody>
      </p:sp>
    </p:spTree>
    <p:extLst>
      <p:ext uri="{BB962C8B-B14F-4D97-AF65-F5344CB8AC3E}">
        <p14:creationId xmlns:p14="http://schemas.microsoft.com/office/powerpoint/2010/main" val="66445844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36</a:t>
            </a:fld>
            <a:endParaRPr kumimoji="1" lang="ja-JP" altLang="en-US"/>
          </a:p>
        </p:txBody>
      </p:sp>
    </p:spTree>
    <p:extLst>
      <p:ext uri="{BB962C8B-B14F-4D97-AF65-F5344CB8AC3E}">
        <p14:creationId xmlns:p14="http://schemas.microsoft.com/office/powerpoint/2010/main" val="42542980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38</a:t>
            </a:fld>
            <a:endParaRPr kumimoji="1" lang="ja-JP" altLang="en-US"/>
          </a:p>
        </p:txBody>
      </p:sp>
    </p:spTree>
    <p:extLst>
      <p:ext uri="{BB962C8B-B14F-4D97-AF65-F5344CB8AC3E}">
        <p14:creationId xmlns:p14="http://schemas.microsoft.com/office/powerpoint/2010/main" val="352805587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39</a:t>
            </a:fld>
            <a:endParaRPr kumimoji="1" lang="ja-JP" altLang="en-US"/>
          </a:p>
        </p:txBody>
      </p:sp>
    </p:spTree>
    <p:extLst>
      <p:ext uri="{BB962C8B-B14F-4D97-AF65-F5344CB8AC3E}">
        <p14:creationId xmlns:p14="http://schemas.microsoft.com/office/powerpoint/2010/main" val="259153017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40</a:t>
            </a:fld>
            <a:endParaRPr kumimoji="1" lang="ja-JP" altLang="en-US"/>
          </a:p>
        </p:txBody>
      </p:sp>
    </p:spTree>
    <p:extLst>
      <p:ext uri="{BB962C8B-B14F-4D97-AF65-F5344CB8AC3E}">
        <p14:creationId xmlns:p14="http://schemas.microsoft.com/office/powerpoint/2010/main" val="111143992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42</a:t>
            </a:fld>
            <a:endParaRPr kumimoji="1" lang="ja-JP" altLang="en-US"/>
          </a:p>
        </p:txBody>
      </p:sp>
    </p:spTree>
    <p:extLst>
      <p:ext uri="{BB962C8B-B14F-4D97-AF65-F5344CB8AC3E}">
        <p14:creationId xmlns:p14="http://schemas.microsoft.com/office/powerpoint/2010/main" val="363001049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43</a:t>
            </a:fld>
            <a:endParaRPr kumimoji="1" lang="ja-JP" altLang="en-US"/>
          </a:p>
        </p:txBody>
      </p:sp>
    </p:spTree>
    <p:extLst>
      <p:ext uri="{BB962C8B-B14F-4D97-AF65-F5344CB8AC3E}">
        <p14:creationId xmlns:p14="http://schemas.microsoft.com/office/powerpoint/2010/main" val="3377322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a:t>
            </a:fld>
            <a:endParaRPr kumimoji="1" lang="ja-JP" altLang="en-US"/>
          </a:p>
        </p:txBody>
      </p:sp>
    </p:spTree>
    <p:extLst>
      <p:ext uri="{BB962C8B-B14F-4D97-AF65-F5344CB8AC3E}">
        <p14:creationId xmlns:p14="http://schemas.microsoft.com/office/powerpoint/2010/main" val="68517995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44</a:t>
            </a:fld>
            <a:endParaRPr kumimoji="1" lang="ja-JP" altLang="en-US"/>
          </a:p>
        </p:txBody>
      </p:sp>
    </p:spTree>
    <p:extLst>
      <p:ext uri="{BB962C8B-B14F-4D97-AF65-F5344CB8AC3E}">
        <p14:creationId xmlns:p14="http://schemas.microsoft.com/office/powerpoint/2010/main" val="22327166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6</a:t>
            </a:fld>
            <a:endParaRPr kumimoji="1" lang="ja-JP" altLang="en-US"/>
          </a:p>
        </p:txBody>
      </p:sp>
    </p:spTree>
    <p:extLst>
      <p:ext uri="{BB962C8B-B14F-4D97-AF65-F5344CB8AC3E}">
        <p14:creationId xmlns:p14="http://schemas.microsoft.com/office/powerpoint/2010/main" val="22833370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7</a:t>
            </a:fld>
            <a:endParaRPr kumimoji="1" lang="ja-JP" altLang="en-US"/>
          </a:p>
        </p:txBody>
      </p:sp>
    </p:spTree>
    <p:extLst>
      <p:ext uri="{BB962C8B-B14F-4D97-AF65-F5344CB8AC3E}">
        <p14:creationId xmlns:p14="http://schemas.microsoft.com/office/powerpoint/2010/main" val="15816137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8</a:t>
            </a:fld>
            <a:endParaRPr kumimoji="1" lang="ja-JP" altLang="en-US"/>
          </a:p>
        </p:txBody>
      </p:sp>
    </p:spTree>
    <p:extLst>
      <p:ext uri="{BB962C8B-B14F-4D97-AF65-F5344CB8AC3E}">
        <p14:creationId xmlns:p14="http://schemas.microsoft.com/office/powerpoint/2010/main" val="15901309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9</a:t>
            </a:fld>
            <a:endParaRPr kumimoji="1" lang="ja-JP" altLang="en-US"/>
          </a:p>
        </p:txBody>
      </p:sp>
    </p:spTree>
    <p:extLst>
      <p:ext uri="{BB962C8B-B14F-4D97-AF65-F5344CB8AC3E}">
        <p14:creationId xmlns:p14="http://schemas.microsoft.com/office/powerpoint/2010/main" val="1201247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10</a:t>
            </a:fld>
            <a:endParaRPr kumimoji="1" lang="ja-JP" altLang="en-US"/>
          </a:p>
        </p:txBody>
      </p:sp>
    </p:spTree>
    <p:extLst>
      <p:ext uri="{BB962C8B-B14F-4D97-AF65-F5344CB8AC3E}">
        <p14:creationId xmlns:p14="http://schemas.microsoft.com/office/powerpoint/2010/main" val="31113608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atin typeface="Hiragino Kaku Gothic Std W8" panose="020B0800000000000000" pitchFamily="34" charset="-128"/>
                <a:ea typeface="Hiragino Kaku Gothic Std W8" panose="020B0800000000000000" pitchFamily="34" charset="-128"/>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a:t>マスター サブタイトルの書式設定</a:t>
            </a:r>
            <a:endParaRPr lang="en-US" dirty="0"/>
          </a:p>
        </p:txBody>
      </p:sp>
      <p:sp>
        <p:nvSpPr>
          <p:cNvPr id="7" name="日付プレースホルダー 6">
            <a:extLst>
              <a:ext uri="{FF2B5EF4-FFF2-40B4-BE49-F238E27FC236}">
                <a16:creationId xmlns:a16="http://schemas.microsoft.com/office/drawing/2014/main" id="{7697E0BB-FCF8-930F-2980-CBB4569818CA}"/>
              </a:ext>
            </a:extLst>
          </p:cNvPr>
          <p:cNvSpPr>
            <a:spLocks noGrp="1"/>
          </p:cNvSpPr>
          <p:nvPr>
            <p:ph type="dt" sz="half" idx="10"/>
          </p:nvPr>
        </p:nvSpPr>
        <p:spPr>
          <a:xfrm>
            <a:off x="628650" y="6356351"/>
            <a:ext cx="2057400" cy="365125"/>
          </a:xfrm>
          <a:prstGeom prst="rect">
            <a:avLst/>
          </a:prstGeom>
        </p:spPr>
        <p:txBody>
          <a:bodyPr/>
          <a:lstStyle/>
          <a:p>
            <a:fld id="{B583D409-40F1-0E4B-A5CF-147CF2CAA000}" type="datetime1">
              <a:rPr lang="ja-JP" altLang="en-US" smtClean="0"/>
              <a:t>2024/11/20</a:t>
            </a:fld>
            <a:endParaRPr lang="en-US" dirty="0"/>
          </a:p>
        </p:txBody>
      </p:sp>
      <p:sp>
        <p:nvSpPr>
          <p:cNvPr id="8" name="フッター プレースホルダー 7">
            <a:extLst>
              <a:ext uri="{FF2B5EF4-FFF2-40B4-BE49-F238E27FC236}">
                <a16:creationId xmlns:a16="http://schemas.microsoft.com/office/drawing/2014/main" id="{6750BD4E-E1C3-78C9-4672-4E3510868DE8}"/>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C4615C1C-D39E-D35B-D29F-7C41C953D299}"/>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51233C87-63E7-874E-A5EF-DB37685A35FE}" type="datetime1">
              <a:rPr lang="ja-JP" altLang="en-US" smtClean="0"/>
              <a:t>2024/11/20</a:t>
            </a:fld>
            <a:endParaRPr lang="en-US"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r>
              <a:rPr lang="en-US" dirty="0"/>
              <a:t>/n</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Hiragino Kaku Gothic Std W8" panose="020B0800000000000000" pitchFamily="34" charset="-128"/>
                <a:ea typeface="Hiragino Kaku Gothic Std W8" panose="020B0800000000000000" pitchFamily="34" charset="-128"/>
              </a:defRPr>
            </a:lvl1pPr>
            <a:lvl2pPr>
              <a:defRPr>
                <a:latin typeface="Hiragino Kaku Gothic Std W8" panose="020B0800000000000000" pitchFamily="34" charset="-128"/>
                <a:ea typeface="Hiragino Kaku Gothic Std W8" panose="020B0800000000000000" pitchFamily="34" charset="-128"/>
              </a:defRPr>
            </a:lvl2pPr>
            <a:lvl3pPr>
              <a:defRPr>
                <a:latin typeface="Hiragino Kaku Gothic Std W8" panose="020B0800000000000000" pitchFamily="34" charset="-128"/>
                <a:ea typeface="Hiragino Kaku Gothic Std W8" panose="020B0800000000000000" pitchFamily="34" charset="-128"/>
              </a:defRPr>
            </a:lvl3pPr>
            <a:lvl4pPr>
              <a:defRPr>
                <a:latin typeface="Hiragino Kaku Gothic Std W8" panose="020B0800000000000000" pitchFamily="34" charset="-128"/>
                <a:ea typeface="Hiragino Kaku Gothic Std W8" panose="020B0800000000000000" pitchFamily="34" charset="-128"/>
              </a:defRPr>
            </a:lvl4pPr>
            <a:lvl5pPr>
              <a:defRPr>
                <a:latin typeface="Hiragino Kaku Gothic Std W8" panose="020B0800000000000000" pitchFamily="34" charset="-128"/>
                <a:ea typeface="Hiragino Kaku Gothic Std W8" panose="020B0800000000000000"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7" name="日付プレースホルダー 6">
            <a:extLst>
              <a:ext uri="{FF2B5EF4-FFF2-40B4-BE49-F238E27FC236}">
                <a16:creationId xmlns:a16="http://schemas.microsoft.com/office/drawing/2014/main" id="{E659B5AC-7CAD-223C-D463-DE903D94CE04}"/>
              </a:ext>
            </a:extLst>
          </p:cNvPr>
          <p:cNvSpPr>
            <a:spLocks noGrp="1"/>
          </p:cNvSpPr>
          <p:nvPr>
            <p:ph type="dt" sz="half" idx="10"/>
          </p:nvPr>
        </p:nvSpPr>
        <p:spPr>
          <a:xfrm>
            <a:off x="628650" y="6356351"/>
            <a:ext cx="2057400" cy="365125"/>
          </a:xfrm>
          <a:prstGeom prst="rect">
            <a:avLst/>
          </a:prstGeom>
        </p:spPr>
        <p:txBody>
          <a:bodyPr/>
          <a:lstStyle/>
          <a:p>
            <a:fld id="{26A4E926-6570-314E-B162-2804F62089A4}" type="datetime1">
              <a:rPr lang="ja-JP" altLang="en-US" smtClean="0"/>
              <a:t>2024/11/20</a:t>
            </a:fld>
            <a:endParaRPr lang="en-US" dirty="0"/>
          </a:p>
        </p:txBody>
      </p:sp>
      <p:sp>
        <p:nvSpPr>
          <p:cNvPr id="8" name="フッター プレースホルダー 7">
            <a:extLst>
              <a:ext uri="{FF2B5EF4-FFF2-40B4-BE49-F238E27FC236}">
                <a16:creationId xmlns:a16="http://schemas.microsoft.com/office/drawing/2014/main" id="{BB2EADEA-30A8-1093-B2A5-13D53C3B7744}"/>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4C9057F1-AB97-8DF2-9E08-9A3EA855F048}"/>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800">
                <a:solidFill>
                  <a:schemeClr val="tx1">
                    <a:tint val="82000"/>
                  </a:schemeClr>
                </a:solidFill>
              </a:defRPr>
            </a:lvl1pPr>
          </a:lstStyle>
          <a:p>
            <a:fld id="{48F63A3B-78C7-47BE-AE5E-E10140E04643}" type="slidenum">
              <a:rPr lang="en-US" smtClean="0"/>
              <a:pPr/>
              <a:t>‹#›</a:t>
            </a:fld>
            <a:r>
              <a:rPr lang="en-US" dirty="0"/>
              <a:t>/n</a:t>
            </a:r>
          </a:p>
        </p:txBody>
      </p:sp>
      <p:sp>
        <p:nvSpPr>
          <p:cNvPr id="9" name="フッター プレースホルダー 8">
            <a:extLst>
              <a:ext uri="{FF2B5EF4-FFF2-40B4-BE49-F238E27FC236}">
                <a16:creationId xmlns:a16="http://schemas.microsoft.com/office/drawing/2014/main" id="{B166BD72-7F15-9AFF-3579-46348DE77DE6}"/>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10" name="日付プレースホルダー 9">
            <a:extLst>
              <a:ext uri="{FF2B5EF4-FFF2-40B4-BE49-F238E27FC236}">
                <a16:creationId xmlns:a16="http://schemas.microsoft.com/office/drawing/2014/main" id="{B9DC9F46-B687-2082-EBC5-3F32A32D186E}"/>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A3C3D9-8D49-8A4C-94CC-E32A0C7F9B5F}" type="datetime1">
              <a:rPr kumimoji="1" lang="ja-JP" altLang="en-US" smtClean="0"/>
              <a:t>2024/11/20</a:t>
            </a:fld>
            <a:endParaRPr kumimoji="1" lang="ja-JP" altLang="en-US"/>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Lst>
  <p:hf hdr="0" ftr="0" dt="0"/>
  <p:txStyles>
    <p:title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emf"/><Relationship Id="rId7" Type="http://schemas.openxmlformats.org/officeDocument/2006/relationships/image" Target="../media/image25.emf"/><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24.emf"/><Relationship Id="rId5" Type="http://schemas.openxmlformats.org/officeDocument/2006/relationships/image" Target="../media/image23.emf"/><Relationship Id="rId4" Type="http://schemas.openxmlformats.org/officeDocument/2006/relationships/image" Target="../media/image22.emf"/></Relationships>
</file>

<file path=ppt/slides/_rels/slide11.xml.rels><?xml version="1.0" encoding="UTF-8" standalone="yes"?>
<Relationships xmlns="http://schemas.openxmlformats.org/package/2006/relationships"><Relationship Id="rId8" Type="http://schemas.openxmlformats.org/officeDocument/2006/relationships/image" Target="../media/image29.emf"/><Relationship Id="rId3" Type="http://schemas.openxmlformats.org/officeDocument/2006/relationships/image" Target="../media/image21.emf"/><Relationship Id="rId7" Type="http://schemas.openxmlformats.org/officeDocument/2006/relationships/image" Target="../media/image28.emf"/><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27.png"/><Relationship Id="rId5" Type="http://schemas.openxmlformats.org/officeDocument/2006/relationships/image" Target="../media/image23.emf"/><Relationship Id="rId4" Type="http://schemas.openxmlformats.org/officeDocument/2006/relationships/image" Target="../media/image22.emf"/><Relationship Id="rId9" Type="http://schemas.openxmlformats.org/officeDocument/2006/relationships/image" Target="../media/image2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33.emf"/><Relationship Id="rId5" Type="http://schemas.openxmlformats.org/officeDocument/2006/relationships/image" Target="../media/image32.emf"/><Relationship Id="rId4" Type="http://schemas.openxmlformats.org/officeDocument/2006/relationships/image" Target="../media/image31.png"/></Relationships>
</file>

<file path=ppt/slides/_rels/slide14.xml.rels><?xml version="1.0" encoding="UTF-8" standalone="yes"?>
<Relationships xmlns="http://schemas.openxmlformats.org/package/2006/relationships"><Relationship Id="rId8" Type="http://schemas.openxmlformats.org/officeDocument/2006/relationships/image" Target="../media/image39.emf"/><Relationship Id="rId3" Type="http://schemas.openxmlformats.org/officeDocument/2006/relationships/image" Target="../media/image34.emf"/><Relationship Id="rId7" Type="http://schemas.openxmlformats.org/officeDocument/2006/relationships/image" Target="../media/image38.emf"/><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37.png"/><Relationship Id="rId5" Type="http://schemas.openxmlformats.org/officeDocument/2006/relationships/image" Target="../media/image36.emf"/><Relationship Id="rId4" Type="http://schemas.openxmlformats.org/officeDocument/2006/relationships/image" Target="../media/image35.emf"/></Relationships>
</file>

<file path=ppt/slides/_rels/slide15.xml.rels><?xml version="1.0" encoding="UTF-8" standalone="yes"?>
<Relationships xmlns="http://schemas.openxmlformats.org/package/2006/relationships"><Relationship Id="rId8" Type="http://schemas.openxmlformats.org/officeDocument/2006/relationships/image" Target="../media/image45.emf"/><Relationship Id="rId3" Type="http://schemas.openxmlformats.org/officeDocument/2006/relationships/image" Target="../media/image40.emf"/><Relationship Id="rId7" Type="http://schemas.openxmlformats.org/officeDocument/2006/relationships/image" Target="../media/image44.emf"/><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43.emf"/><Relationship Id="rId5" Type="http://schemas.openxmlformats.org/officeDocument/2006/relationships/image" Target="../media/image42.png"/><Relationship Id="rId4" Type="http://schemas.openxmlformats.org/officeDocument/2006/relationships/image" Target="../media/image41.emf"/></Relationships>
</file>

<file path=ppt/slides/_rels/slide16.xml.rels><?xml version="1.0" encoding="UTF-8" standalone="yes"?>
<Relationships xmlns="http://schemas.openxmlformats.org/package/2006/relationships"><Relationship Id="rId8" Type="http://schemas.openxmlformats.org/officeDocument/2006/relationships/image" Target="../media/image51.emf"/><Relationship Id="rId3" Type="http://schemas.openxmlformats.org/officeDocument/2006/relationships/image" Target="../media/image46.emf"/><Relationship Id="rId7" Type="http://schemas.openxmlformats.org/officeDocument/2006/relationships/image" Target="../media/image50.emf"/><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49.emf"/><Relationship Id="rId5" Type="http://schemas.openxmlformats.org/officeDocument/2006/relationships/image" Target="../media/image48.emf"/><Relationship Id="rId4" Type="http://schemas.openxmlformats.org/officeDocument/2006/relationships/image" Target="../media/image47.png"/></Relationships>
</file>

<file path=ppt/slides/_rels/slide17.xml.rels><?xml version="1.0" encoding="UTF-8" standalone="yes"?>
<Relationships xmlns="http://schemas.openxmlformats.org/package/2006/relationships"><Relationship Id="rId8" Type="http://schemas.openxmlformats.org/officeDocument/2006/relationships/image" Target="../media/image57.emf"/><Relationship Id="rId3" Type="http://schemas.openxmlformats.org/officeDocument/2006/relationships/image" Target="../media/image52.png"/><Relationship Id="rId7" Type="http://schemas.openxmlformats.org/officeDocument/2006/relationships/image" Target="../media/image56.emf"/><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55.png"/><Relationship Id="rId5" Type="http://schemas.openxmlformats.org/officeDocument/2006/relationships/image" Target="../media/image54.emf"/><Relationship Id="rId4" Type="http://schemas.openxmlformats.org/officeDocument/2006/relationships/image" Target="../media/image53.png"/></Relationships>
</file>

<file path=ppt/slides/_rels/slide18.xml.rels><?xml version="1.0" encoding="UTF-8" standalone="yes"?>
<Relationships xmlns="http://schemas.openxmlformats.org/package/2006/relationships"><Relationship Id="rId8" Type="http://schemas.openxmlformats.org/officeDocument/2006/relationships/image" Target="../media/image63.emf"/><Relationship Id="rId3" Type="http://schemas.openxmlformats.org/officeDocument/2006/relationships/image" Target="../media/image58.emf"/><Relationship Id="rId7" Type="http://schemas.openxmlformats.org/officeDocument/2006/relationships/image" Target="../media/image62.emf"/><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image" Target="../media/image61.emf"/><Relationship Id="rId5" Type="http://schemas.openxmlformats.org/officeDocument/2006/relationships/image" Target="../media/image60.emf"/><Relationship Id="rId4" Type="http://schemas.openxmlformats.org/officeDocument/2006/relationships/image" Target="../media/image59.emf"/></Relationships>
</file>

<file path=ppt/slides/_rels/slide19.xml.rels><?xml version="1.0" encoding="UTF-8" standalone="yes"?>
<Relationships xmlns="http://schemas.openxmlformats.org/package/2006/relationships"><Relationship Id="rId8" Type="http://schemas.openxmlformats.org/officeDocument/2006/relationships/image" Target="../media/image67.emf"/><Relationship Id="rId13" Type="http://schemas.openxmlformats.org/officeDocument/2006/relationships/image" Target="../media/image72.emf"/><Relationship Id="rId3" Type="http://schemas.openxmlformats.org/officeDocument/2006/relationships/image" Target="../media/image64.png"/><Relationship Id="rId7" Type="http://schemas.openxmlformats.org/officeDocument/2006/relationships/image" Target="../media/image66.emf"/><Relationship Id="rId12" Type="http://schemas.openxmlformats.org/officeDocument/2006/relationships/image" Target="../media/image71.emf"/><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63.emf"/><Relationship Id="rId11" Type="http://schemas.openxmlformats.org/officeDocument/2006/relationships/image" Target="../media/image70.emf"/><Relationship Id="rId5" Type="http://schemas.openxmlformats.org/officeDocument/2006/relationships/image" Target="../media/image46.emf"/><Relationship Id="rId10" Type="http://schemas.openxmlformats.org/officeDocument/2006/relationships/image" Target="../media/image69.emf"/><Relationship Id="rId4" Type="http://schemas.openxmlformats.org/officeDocument/2006/relationships/image" Target="../media/image65.png"/><Relationship Id="rId9" Type="http://schemas.openxmlformats.org/officeDocument/2006/relationships/image" Target="../media/image68.emf"/><Relationship Id="rId14" Type="http://schemas.openxmlformats.org/officeDocument/2006/relationships/image" Target="../media/image73.emf"/></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8" Type="http://schemas.openxmlformats.org/officeDocument/2006/relationships/image" Target="../media/image79.emf"/><Relationship Id="rId3" Type="http://schemas.openxmlformats.org/officeDocument/2006/relationships/image" Target="../media/image74.png"/><Relationship Id="rId7" Type="http://schemas.openxmlformats.org/officeDocument/2006/relationships/image" Target="../media/image78.emf"/><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77.emf"/><Relationship Id="rId11" Type="http://schemas.openxmlformats.org/officeDocument/2006/relationships/image" Target="../media/image82.emf"/><Relationship Id="rId5" Type="http://schemas.openxmlformats.org/officeDocument/2006/relationships/image" Target="../media/image76.emf"/><Relationship Id="rId10" Type="http://schemas.openxmlformats.org/officeDocument/2006/relationships/image" Target="../media/image81.emf"/><Relationship Id="rId4" Type="http://schemas.openxmlformats.org/officeDocument/2006/relationships/image" Target="../media/image75.png"/><Relationship Id="rId9" Type="http://schemas.openxmlformats.org/officeDocument/2006/relationships/image" Target="../media/image80.emf"/></Relationships>
</file>

<file path=ppt/slides/_rels/slide21.xml.rels><?xml version="1.0" encoding="UTF-8" standalone="yes"?>
<Relationships xmlns="http://schemas.openxmlformats.org/package/2006/relationships"><Relationship Id="rId8" Type="http://schemas.openxmlformats.org/officeDocument/2006/relationships/image" Target="../media/image88.emf"/><Relationship Id="rId3" Type="http://schemas.openxmlformats.org/officeDocument/2006/relationships/image" Target="../media/image83.emf"/><Relationship Id="rId7" Type="http://schemas.openxmlformats.org/officeDocument/2006/relationships/image" Target="../media/image87.emf"/><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image" Target="../media/image86.emf"/><Relationship Id="rId5" Type="http://schemas.openxmlformats.org/officeDocument/2006/relationships/image" Target="../media/image85.emf"/><Relationship Id="rId10" Type="http://schemas.openxmlformats.org/officeDocument/2006/relationships/image" Target="../media/image90.emf"/><Relationship Id="rId4" Type="http://schemas.openxmlformats.org/officeDocument/2006/relationships/image" Target="../media/image84.emf"/><Relationship Id="rId9" Type="http://schemas.openxmlformats.org/officeDocument/2006/relationships/image" Target="../media/image89.emf"/></Relationships>
</file>

<file path=ppt/slides/_rels/slide22.xml.rels><?xml version="1.0" encoding="UTF-8" standalone="yes"?>
<Relationships xmlns="http://schemas.openxmlformats.org/package/2006/relationships"><Relationship Id="rId8" Type="http://schemas.openxmlformats.org/officeDocument/2006/relationships/image" Target="../media/image96.emf"/><Relationship Id="rId3" Type="http://schemas.openxmlformats.org/officeDocument/2006/relationships/image" Target="../media/image91.png"/><Relationship Id="rId7" Type="http://schemas.openxmlformats.org/officeDocument/2006/relationships/image" Target="../media/image95.emf"/><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image" Target="../media/image94.emf"/><Relationship Id="rId11" Type="http://schemas.openxmlformats.org/officeDocument/2006/relationships/image" Target="../media/image99.emf"/><Relationship Id="rId5" Type="http://schemas.openxmlformats.org/officeDocument/2006/relationships/image" Target="../media/image93.emf"/><Relationship Id="rId10" Type="http://schemas.openxmlformats.org/officeDocument/2006/relationships/image" Target="../media/image98.emf"/><Relationship Id="rId4" Type="http://schemas.openxmlformats.org/officeDocument/2006/relationships/image" Target="../media/image92.emf"/><Relationship Id="rId9" Type="http://schemas.openxmlformats.org/officeDocument/2006/relationships/image" Target="../media/image97.emf"/></Relationships>
</file>

<file path=ppt/slides/_rels/slide23.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101.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02.gif"/><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103.gif"/></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image" Target="../media/image104.emf"/><Relationship Id="rId7" Type="http://schemas.openxmlformats.org/officeDocument/2006/relationships/image" Target="../media/image106.emf"/><Relationship Id="rId2" Type="http://schemas.openxmlformats.org/officeDocument/2006/relationships/notesSlide" Target="../notesSlides/notesSlide26.xml"/><Relationship Id="rId1" Type="http://schemas.openxmlformats.org/officeDocument/2006/relationships/slideLayout" Target="../slideLayouts/slideLayout3.xml"/><Relationship Id="rId6" Type="http://schemas.openxmlformats.org/officeDocument/2006/relationships/image" Target="../media/image7.emf"/><Relationship Id="rId5" Type="http://schemas.openxmlformats.org/officeDocument/2006/relationships/image" Target="../media/image105.emf"/><Relationship Id="rId4" Type="http://schemas.openxmlformats.org/officeDocument/2006/relationships/image" Target="../media/image6.emf"/><Relationship Id="rId9" Type="http://schemas.openxmlformats.org/officeDocument/2006/relationships/image" Target="../media/image107.emf"/></Relationships>
</file>

<file path=ppt/slides/_rels/slide29.xml.rels><?xml version="1.0" encoding="UTF-8" standalone="yes"?>
<Relationships xmlns="http://schemas.openxmlformats.org/package/2006/relationships"><Relationship Id="rId3" Type="http://schemas.openxmlformats.org/officeDocument/2006/relationships/image" Target="../media/image108.emf"/><Relationship Id="rId7" Type="http://schemas.openxmlformats.org/officeDocument/2006/relationships/image" Target="../media/image112.emf"/><Relationship Id="rId2" Type="http://schemas.openxmlformats.org/officeDocument/2006/relationships/notesSlide" Target="../notesSlides/notesSlide27.xml"/><Relationship Id="rId1" Type="http://schemas.openxmlformats.org/officeDocument/2006/relationships/slideLayout" Target="../slideLayouts/slideLayout3.xml"/><Relationship Id="rId6" Type="http://schemas.openxmlformats.org/officeDocument/2006/relationships/image" Target="../media/image111.emf"/><Relationship Id="rId5" Type="http://schemas.openxmlformats.org/officeDocument/2006/relationships/image" Target="../media/image110.emf"/><Relationship Id="rId4" Type="http://schemas.openxmlformats.org/officeDocument/2006/relationships/image" Target="../media/image109.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8" Type="http://schemas.openxmlformats.org/officeDocument/2006/relationships/image" Target="../media/image118.emf"/><Relationship Id="rId3" Type="http://schemas.openxmlformats.org/officeDocument/2006/relationships/image" Target="../media/image113.emf"/><Relationship Id="rId7" Type="http://schemas.openxmlformats.org/officeDocument/2006/relationships/image" Target="../media/image117.emf"/><Relationship Id="rId2" Type="http://schemas.openxmlformats.org/officeDocument/2006/relationships/notesSlide" Target="../notesSlides/notesSlide28.xml"/><Relationship Id="rId1" Type="http://schemas.openxmlformats.org/officeDocument/2006/relationships/slideLayout" Target="../slideLayouts/slideLayout3.xml"/><Relationship Id="rId6" Type="http://schemas.openxmlformats.org/officeDocument/2006/relationships/image" Target="../media/image116.emf"/><Relationship Id="rId5" Type="http://schemas.openxmlformats.org/officeDocument/2006/relationships/image" Target="../media/image115.emf"/><Relationship Id="rId4" Type="http://schemas.openxmlformats.org/officeDocument/2006/relationships/image" Target="../media/image114.emf"/><Relationship Id="rId9" Type="http://schemas.openxmlformats.org/officeDocument/2006/relationships/image" Target="../media/image119.emf"/></Relationships>
</file>

<file path=ppt/slides/_rels/slide31.xml.rels><?xml version="1.0" encoding="UTF-8" standalone="yes"?>
<Relationships xmlns="http://schemas.openxmlformats.org/package/2006/relationships"><Relationship Id="rId8" Type="http://schemas.openxmlformats.org/officeDocument/2006/relationships/image" Target="../media/image81.emf"/><Relationship Id="rId13" Type="http://schemas.openxmlformats.org/officeDocument/2006/relationships/image" Target="../media/image125.emf"/><Relationship Id="rId3" Type="http://schemas.openxmlformats.org/officeDocument/2006/relationships/image" Target="../media/image120.png"/><Relationship Id="rId7" Type="http://schemas.openxmlformats.org/officeDocument/2006/relationships/image" Target="../media/image78.emf"/><Relationship Id="rId12" Type="http://schemas.openxmlformats.org/officeDocument/2006/relationships/image" Target="../media/image124.emf"/><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image" Target="../media/image77.emf"/><Relationship Id="rId11" Type="http://schemas.openxmlformats.org/officeDocument/2006/relationships/image" Target="../media/image123.emf"/><Relationship Id="rId5" Type="http://schemas.openxmlformats.org/officeDocument/2006/relationships/image" Target="../media/image76.emf"/><Relationship Id="rId10" Type="http://schemas.openxmlformats.org/officeDocument/2006/relationships/image" Target="../media/image122.emf"/><Relationship Id="rId4" Type="http://schemas.openxmlformats.org/officeDocument/2006/relationships/image" Target="../media/image121.png"/><Relationship Id="rId9" Type="http://schemas.openxmlformats.org/officeDocument/2006/relationships/image" Target="../media/image82.emf"/><Relationship Id="rId14" Type="http://schemas.openxmlformats.org/officeDocument/2006/relationships/image" Target="../media/image126.emf"/></Relationships>
</file>

<file path=ppt/slides/_rels/slide32.xml.rels><?xml version="1.0" encoding="UTF-8" standalone="yes"?>
<Relationships xmlns="http://schemas.openxmlformats.org/package/2006/relationships"><Relationship Id="rId8" Type="http://schemas.openxmlformats.org/officeDocument/2006/relationships/image" Target="../media/image132.emf"/><Relationship Id="rId3" Type="http://schemas.openxmlformats.org/officeDocument/2006/relationships/image" Target="../media/image127.emf"/><Relationship Id="rId7" Type="http://schemas.openxmlformats.org/officeDocument/2006/relationships/image" Target="../media/image131.emf"/><Relationship Id="rId2" Type="http://schemas.openxmlformats.org/officeDocument/2006/relationships/notesSlide" Target="../notesSlides/notesSlide30.xml"/><Relationship Id="rId1" Type="http://schemas.openxmlformats.org/officeDocument/2006/relationships/slideLayout" Target="../slideLayouts/slideLayout3.xml"/><Relationship Id="rId6" Type="http://schemas.openxmlformats.org/officeDocument/2006/relationships/image" Target="../media/image130.emf"/><Relationship Id="rId5" Type="http://schemas.openxmlformats.org/officeDocument/2006/relationships/image" Target="../media/image129.emf"/><Relationship Id="rId4" Type="http://schemas.openxmlformats.org/officeDocument/2006/relationships/image" Target="../media/image128.emf"/><Relationship Id="rId9" Type="http://schemas.openxmlformats.org/officeDocument/2006/relationships/image" Target="../media/image133.emf"/></Relationships>
</file>

<file path=ppt/slides/_rels/slide33.xml.rels><?xml version="1.0" encoding="UTF-8" standalone="yes"?>
<Relationships xmlns="http://schemas.openxmlformats.org/package/2006/relationships"><Relationship Id="rId3" Type="http://schemas.openxmlformats.org/officeDocument/2006/relationships/image" Target="../media/image134.emf"/><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135.emf"/></Relationships>
</file>

<file path=ppt/slides/_rels/slide34.xml.rels><?xml version="1.0" encoding="UTF-8" standalone="yes"?>
<Relationships xmlns="http://schemas.openxmlformats.org/package/2006/relationships"><Relationship Id="rId3" Type="http://schemas.openxmlformats.org/officeDocument/2006/relationships/image" Target="../media/image136.emf"/><Relationship Id="rId2" Type="http://schemas.openxmlformats.org/officeDocument/2006/relationships/notesSlide" Target="../notesSlides/notesSlide32.xml"/><Relationship Id="rId1" Type="http://schemas.openxmlformats.org/officeDocument/2006/relationships/slideLayout" Target="../slideLayouts/slideLayout3.xml"/><Relationship Id="rId5" Type="http://schemas.openxmlformats.org/officeDocument/2006/relationships/image" Target="../media/image138.emf"/><Relationship Id="rId4" Type="http://schemas.openxmlformats.org/officeDocument/2006/relationships/image" Target="../media/image137.emf"/></Relationships>
</file>

<file path=ppt/slides/_rels/slide35.xml.rels><?xml version="1.0" encoding="UTF-8" standalone="yes"?>
<Relationships xmlns="http://schemas.openxmlformats.org/package/2006/relationships"><Relationship Id="rId3" Type="http://schemas.openxmlformats.org/officeDocument/2006/relationships/image" Target="../media/image139.png"/><Relationship Id="rId2" Type="http://schemas.openxmlformats.org/officeDocument/2006/relationships/notesSlide" Target="../notesSlides/notesSlide33.xml"/><Relationship Id="rId1" Type="http://schemas.openxmlformats.org/officeDocument/2006/relationships/slideLayout" Target="../slideLayouts/slideLayout3.xml"/><Relationship Id="rId5" Type="http://schemas.openxmlformats.org/officeDocument/2006/relationships/image" Target="../media/image141.png"/><Relationship Id="rId4" Type="http://schemas.openxmlformats.org/officeDocument/2006/relationships/image" Target="../media/image140.sv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8" Type="http://schemas.openxmlformats.org/officeDocument/2006/relationships/image" Target="../media/image148.emf"/><Relationship Id="rId3" Type="http://schemas.openxmlformats.org/officeDocument/2006/relationships/image" Target="../media/image143.emf"/><Relationship Id="rId7" Type="http://schemas.openxmlformats.org/officeDocument/2006/relationships/image" Target="../media/image147.emf"/><Relationship Id="rId2" Type="http://schemas.openxmlformats.org/officeDocument/2006/relationships/image" Target="../media/image142.png"/><Relationship Id="rId1" Type="http://schemas.openxmlformats.org/officeDocument/2006/relationships/slideLayout" Target="../slideLayouts/slideLayout3.xml"/><Relationship Id="rId6" Type="http://schemas.openxmlformats.org/officeDocument/2006/relationships/image" Target="../media/image146.emf"/><Relationship Id="rId5" Type="http://schemas.openxmlformats.org/officeDocument/2006/relationships/image" Target="../media/image145.emf"/><Relationship Id="rId4" Type="http://schemas.openxmlformats.org/officeDocument/2006/relationships/image" Target="../media/image144.emf"/><Relationship Id="rId9" Type="http://schemas.openxmlformats.org/officeDocument/2006/relationships/image" Target="../media/image149.emf"/></Relationships>
</file>

<file path=ppt/slides/_rels/slide42.xml.rels><?xml version="1.0" encoding="UTF-8" standalone="yes"?>
<Relationships xmlns="http://schemas.openxmlformats.org/package/2006/relationships"><Relationship Id="rId3" Type="http://schemas.openxmlformats.org/officeDocument/2006/relationships/image" Target="../media/image150.emf"/><Relationship Id="rId2" Type="http://schemas.openxmlformats.org/officeDocument/2006/relationships/notesSlide" Target="../notesSlides/notesSlide38.xml"/><Relationship Id="rId1" Type="http://schemas.openxmlformats.org/officeDocument/2006/relationships/slideLayout" Target="../slideLayouts/slideLayout3.xml"/><Relationship Id="rId6" Type="http://schemas.openxmlformats.org/officeDocument/2006/relationships/image" Target="../media/image153.emf"/><Relationship Id="rId5" Type="http://schemas.openxmlformats.org/officeDocument/2006/relationships/image" Target="../media/image152.emf"/><Relationship Id="rId4" Type="http://schemas.openxmlformats.org/officeDocument/2006/relationships/image" Target="../media/image151.emf"/></Relationships>
</file>

<file path=ppt/slides/_rels/slide43.xml.rels><?xml version="1.0" encoding="UTF-8" standalone="yes"?>
<Relationships xmlns="http://schemas.openxmlformats.org/package/2006/relationships"><Relationship Id="rId3" Type="http://schemas.openxmlformats.org/officeDocument/2006/relationships/image" Target="../media/image151.emf"/><Relationship Id="rId7" Type="http://schemas.openxmlformats.org/officeDocument/2006/relationships/image" Target="../media/image155.emf"/><Relationship Id="rId2" Type="http://schemas.openxmlformats.org/officeDocument/2006/relationships/notesSlide" Target="../notesSlides/notesSlide39.xml"/><Relationship Id="rId1" Type="http://schemas.openxmlformats.org/officeDocument/2006/relationships/slideLayout" Target="../slideLayouts/slideLayout3.xml"/><Relationship Id="rId6" Type="http://schemas.openxmlformats.org/officeDocument/2006/relationships/image" Target="../media/image154.emf"/><Relationship Id="rId5" Type="http://schemas.openxmlformats.org/officeDocument/2006/relationships/image" Target="../media/image153.emf"/><Relationship Id="rId4" Type="http://schemas.openxmlformats.org/officeDocument/2006/relationships/image" Target="../media/image152.emf"/></Relationships>
</file>

<file path=ppt/slides/_rels/slide44.xml.rels><?xml version="1.0" encoding="UTF-8" standalone="yes"?>
<Relationships xmlns="http://schemas.openxmlformats.org/package/2006/relationships"><Relationship Id="rId3" Type="http://schemas.openxmlformats.org/officeDocument/2006/relationships/image" Target="../media/image156.png"/><Relationship Id="rId7" Type="http://schemas.openxmlformats.org/officeDocument/2006/relationships/image" Target="../media/image159.png"/><Relationship Id="rId2" Type="http://schemas.openxmlformats.org/officeDocument/2006/relationships/notesSlide" Target="../notesSlides/notesSlide40.xml"/><Relationship Id="rId1" Type="http://schemas.openxmlformats.org/officeDocument/2006/relationships/slideLayout" Target="../slideLayouts/slideLayout3.xml"/><Relationship Id="rId6" Type="http://schemas.openxmlformats.org/officeDocument/2006/relationships/image" Target="../media/image101.png"/><Relationship Id="rId5" Type="http://schemas.openxmlformats.org/officeDocument/2006/relationships/image" Target="../media/image158.png"/><Relationship Id="rId4" Type="http://schemas.openxmlformats.org/officeDocument/2006/relationships/image" Target="../media/image15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5.emf"/><Relationship Id="rId5" Type="http://schemas.openxmlformats.org/officeDocument/2006/relationships/image" Target="../media/image4.emf"/><Relationship Id="rId4" Type="http://schemas.openxmlformats.org/officeDocument/2006/relationships/image" Target="../media/image3.emf"/></Relationships>
</file>

<file path=ppt/slides/_rels/slide8.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image" Target="../media/image6.emf"/><Relationship Id="rId7" Type="http://schemas.openxmlformats.org/officeDocument/2006/relationships/image" Target="../media/image10.emf"/><Relationship Id="rId12" Type="http://schemas.openxmlformats.org/officeDocument/2006/relationships/image" Target="../media/image15.emf"/><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9.emf"/><Relationship Id="rId11" Type="http://schemas.openxmlformats.org/officeDocument/2006/relationships/image" Target="../media/image14.emf"/><Relationship Id="rId5" Type="http://schemas.openxmlformats.org/officeDocument/2006/relationships/image" Target="../media/image8.emf"/><Relationship Id="rId10" Type="http://schemas.openxmlformats.org/officeDocument/2006/relationships/image" Target="../media/image13.emf"/><Relationship Id="rId4" Type="http://schemas.openxmlformats.org/officeDocument/2006/relationships/image" Target="../media/image7.emf"/><Relationship Id="rId9" Type="http://schemas.openxmlformats.org/officeDocument/2006/relationships/image" Target="../media/image12.emf"/></Relationships>
</file>

<file path=ppt/slides/_rels/slide9.xml.rels><?xml version="1.0" encoding="UTF-8" standalone="yes"?>
<Relationships xmlns="http://schemas.openxmlformats.org/package/2006/relationships"><Relationship Id="rId3" Type="http://schemas.openxmlformats.org/officeDocument/2006/relationships/image" Target="../media/image16.emf"/><Relationship Id="rId7" Type="http://schemas.openxmlformats.org/officeDocument/2006/relationships/image" Target="../media/image20.emf"/><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9.emf"/><Relationship Id="rId5" Type="http://schemas.openxmlformats.org/officeDocument/2006/relationships/image" Target="../media/image18.emf"/><Relationship Id="rId4" Type="http://schemas.openxmlformats.org/officeDocument/2006/relationships/image" Target="../media/image1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279373" y="2001625"/>
            <a:ext cx="8585254" cy="1655728"/>
          </a:xfrm>
        </p:spPr>
        <p:txBody>
          <a:bodyPr>
            <a:normAutofit/>
          </a:bodyPr>
          <a:lstStyle/>
          <a:p>
            <a:r>
              <a:rPr lang="ja-JP" altLang="en-US" sz="4400"/>
              <a:t>ブラックホールを回る</a:t>
            </a:r>
            <a:br>
              <a:rPr lang="en-US" altLang="ja-JP" sz="4400" dirty="0"/>
            </a:br>
            <a:r>
              <a:rPr lang="ja-JP" altLang="en-US" sz="4400"/>
              <a:t>幾何学的に薄い降着円盤の作る像</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6240" y="3657353"/>
            <a:ext cx="8351519" cy="2431745"/>
          </a:xfrm>
        </p:spPr>
        <p:txBody>
          <a:bodyPr>
            <a:normAutofit/>
          </a:bodyPr>
          <a:lstStyle/>
          <a:p>
            <a:pPr marL="0" indent="0" eaLnBrk="0">
              <a:lnSpc>
                <a:spcPct val="150000"/>
              </a:lnSpc>
              <a:spcBef>
                <a:spcPts val="0"/>
              </a:spcBef>
              <a:buNone/>
            </a:pPr>
            <a:r>
              <a:rPr lang="en-US" altLang="ja-JP" sz="1600" dirty="0">
                <a:solidFill>
                  <a:schemeClr val="bg2">
                    <a:lumMod val="50000"/>
                  </a:schemeClr>
                </a:solidFill>
              </a:rPr>
              <a:t>Review: Jean-</a:t>
            </a:r>
            <a:r>
              <a:rPr lang="en-US" altLang="ja-JP" sz="1600" dirty="0" err="1">
                <a:solidFill>
                  <a:schemeClr val="bg2">
                    <a:lumMod val="50000"/>
                  </a:schemeClr>
                </a:solidFill>
              </a:rPr>
              <a:t>pierre</a:t>
            </a:r>
            <a:r>
              <a:rPr lang="en-US" altLang="ja-JP" sz="1600" dirty="0">
                <a:solidFill>
                  <a:schemeClr val="bg2">
                    <a:lumMod val="50000"/>
                  </a:schemeClr>
                </a:solidFill>
              </a:rPr>
              <a:t> </a:t>
            </a:r>
            <a:r>
              <a:rPr lang="en-US" altLang="ja-JP" sz="1600" dirty="0" err="1">
                <a:solidFill>
                  <a:schemeClr val="bg2">
                    <a:lumMod val="50000"/>
                  </a:schemeClr>
                </a:solidFill>
              </a:rPr>
              <a:t>Luminet</a:t>
            </a:r>
            <a:r>
              <a:rPr lang="en-US" altLang="ja-JP" sz="1600" dirty="0">
                <a:solidFill>
                  <a:schemeClr val="bg2">
                    <a:lumMod val="50000"/>
                  </a:schemeClr>
                </a:solidFill>
              </a:rPr>
              <a:t>, </a:t>
            </a:r>
          </a:p>
          <a:p>
            <a:pPr marL="0" indent="0" eaLnBrk="0">
              <a:lnSpc>
                <a:spcPct val="150000"/>
              </a:lnSpc>
              <a:spcBef>
                <a:spcPts val="0"/>
              </a:spcBef>
              <a:buNone/>
            </a:pPr>
            <a:r>
              <a:rPr lang="en-US" altLang="ja-JP" sz="1600" i="1" dirty="0">
                <a:solidFill>
                  <a:schemeClr val="bg2">
                    <a:lumMod val="50000"/>
                  </a:schemeClr>
                </a:solidFill>
              </a:rPr>
              <a:t>Image of sphere black hole with thin accretion disk</a:t>
            </a:r>
            <a:r>
              <a:rPr lang="en-US" altLang="ja-JP" sz="1600" dirty="0">
                <a:solidFill>
                  <a:schemeClr val="bg2">
                    <a:lumMod val="50000"/>
                  </a:schemeClr>
                </a:solidFill>
              </a:rPr>
              <a:t>,</a:t>
            </a:r>
          </a:p>
          <a:p>
            <a:pPr marL="0" indent="0" eaLnBrk="0">
              <a:lnSpc>
                <a:spcPct val="150000"/>
              </a:lnSpc>
              <a:spcBef>
                <a:spcPts val="0"/>
              </a:spcBef>
              <a:buNone/>
            </a:pPr>
            <a:r>
              <a:rPr lang="en-US" altLang="ja-JP" sz="1600" dirty="0">
                <a:solidFill>
                  <a:schemeClr val="bg2">
                    <a:lumMod val="50000"/>
                  </a:schemeClr>
                </a:solidFill>
              </a:rPr>
              <a:t>Astron. </a:t>
            </a:r>
            <a:r>
              <a:rPr lang="en-US" altLang="ja-JP" sz="1600" dirty="0" err="1">
                <a:solidFill>
                  <a:schemeClr val="bg2">
                    <a:lumMod val="50000"/>
                  </a:schemeClr>
                </a:solidFill>
              </a:rPr>
              <a:t>Astrophys</a:t>
            </a:r>
            <a:r>
              <a:rPr lang="en-US" altLang="ja-JP" sz="1600" dirty="0">
                <a:solidFill>
                  <a:schemeClr val="bg2">
                    <a:lumMod val="50000"/>
                  </a:schemeClr>
                </a:solidFill>
              </a:rPr>
              <a:t>. 75, 228 (1978)</a:t>
            </a:r>
            <a:endParaRPr kumimoji="1" lang="en-US" altLang="ja-JP" dirty="0">
              <a:latin typeface="Hiragino Kaku Gothic Std W8" panose="020B0800000000000000" pitchFamily="34" charset="-128"/>
              <a:ea typeface="Hiragino Kaku Gothic Std W8" panose="020B0800000000000000" pitchFamily="34" charset="-128"/>
            </a:endParaRPr>
          </a:p>
          <a:p>
            <a:r>
              <a:rPr kumimoji="1" lang="en-US" altLang="ja-JP" dirty="0">
                <a:latin typeface="Hiragino Kaku Gothic Std W8" panose="020B0800000000000000" pitchFamily="34" charset="-128"/>
                <a:ea typeface="Hiragino Kaku Gothic Std W8" panose="020B0800000000000000" pitchFamily="34" charset="-128"/>
              </a:rPr>
              <a:t>20041054</a:t>
            </a:r>
            <a:r>
              <a:rPr kumimoji="1" lang="ja-JP" altLang="en-US">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大豆生田</a:t>
            </a:r>
            <a:r>
              <a:rPr lang="en-US" altLang="ja-JP" dirty="0">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幹</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9542371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有効ポテンシャルと運動可能領域</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10</a:t>
            </a:fld>
            <a:r>
              <a:rPr lang="en-US"/>
              <a:t>/n</a:t>
            </a:r>
            <a:endParaRPr lang="en-US" dirty="0"/>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運動可能領域の解析</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Font typeface="Arial" panose="020B0604020202020204" pitchFamily="34" charset="0"/>
              <a:buNone/>
            </a:pPr>
            <a:r>
              <a:rPr lang="en-US" altLang="ja-JP" sz="1800" dirty="0">
                <a:solidFill>
                  <a:srgbClr val="C00000"/>
                </a:solidFill>
              </a:rPr>
              <a:t>	</a:t>
            </a:r>
            <a:r>
              <a:rPr lang="ja-JP" altLang="en-US" sz="1800">
                <a:solidFill>
                  <a:srgbClr val="C00000"/>
                </a:solidFill>
              </a:rPr>
              <a:t>有効ポテンシャル：</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Font typeface="Arial" panose="020B0604020202020204" pitchFamily="34" charset="0"/>
              <a:buNone/>
            </a:pPr>
            <a:r>
              <a:rPr lang="ja-JP" altLang="en-US" sz="1800"/>
              <a:t>と定義する、光の運動可能領域の式は　　　　　　　　　　となる。</a:t>
            </a:r>
            <a:endParaRPr lang="en-US" altLang="ja-JP" sz="1800" dirty="0"/>
          </a:p>
        </p:txBody>
      </p:sp>
      <p:pic>
        <p:nvPicPr>
          <p:cNvPr id="33" name="図 32">
            <a:extLst>
              <a:ext uri="{FF2B5EF4-FFF2-40B4-BE49-F238E27FC236}">
                <a16:creationId xmlns:a16="http://schemas.microsoft.com/office/drawing/2014/main" id="{DD399905-9AF8-91D7-BE47-A111D5EB92FC}"/>
              </a:ext>
            </a:extLst>
          </p:cNvPr>
          <p:cNvPicPr>
            <a:picLocks noChangeAspect="1"/>
          </p:cNvPicPr>
          <p:nvPr/>
        </p:nvPicPr>
        <p:blipFill>
          <a:blip r:embed="rId3"/>
          <a:stretch>
            <a:fillRect/>
          </a:stretch>
        </p:blipFill>
        <p:spPr>
          <a:xfrm>
            <a:off x="7049288" y="3877573"/>
            <a:ext cx="244276" cy="199278"/>
          </a:xfrm>
          <a:prstGeom prst="rect">
            <a:avLst/>
          </a:prstGeom>
        </p:spPr>
      </p:pic>
      <p:pic>
        <p:nvPicPr>
          <p:cNvPr id="34" name="図 33">
            <a:extLst>
              <a:ext uri="{FF2B5EF4-FFF2-40B4-BE49-F238E27FC236}">
                <a16:creationId xmlns:a16="http://schemas.microsoft.com/office/drawing/2014/main" id="{558830B1-E73F-45E8-F168-4E0BBF2C030A}"/>
              </a:ext>
            </a:extLst>
          </p:cNvPr>
          <p:cNvPicPr>
            <a:picLocks noChangeAspect="1"/>
          </p:cNvPicPr>
          <p:nvPr/>
        </p:nvPicPr>
        <p:blipFill>
          <a:blip r:embed="rId4"/>
          <a:stretch>
            <a:fillRect/>
          </a:stretch>
        </p:blipFill>
        <p:spPr>
          <a:xfrm>
            <a:off x="7049288" y="4635201"/>
            <a:ext cx="250704" cy="199278"/>
          </a:xfrm>
          <a:prstGeom prst="rect">
            <a:avLst/>
          </a:prstGeom>
        </p:spPr>
      </p:pic>
      <p:pic>
        <p:nvPicPr>
          <p:cNvPr id="35" name="図 34">
            <a:extLst>
              <a:ext uri="{FF2B5EF4-FFF2-40B4-BE49-F238E27FC236}">
                <a16:creationId xmlns:a16="http://schemas.microsoft.com/office/drawing/2014/main" id="{0EB03401-7035-BD9F-65A6-5C530C972F87}"/>
              </a:ext>
            </a:extLst>
          </p:cNvPr>
          <p:cNvPicPr>
            <a:picLocks noChangeAspect="1"/>
          </p:cNvPicPr>
          <p:nvPr/>
        </p:nvPicPr>
        <p:blipFill>
          <a:blip r:embed="rId5"/>
          <a:stretch>
            <a:fillRect/>
          </a:stretch>
        </p:blipFill>
        <p:spPr>
          <a:xfrm>
            <a:off x="7049288" y="5371832"/>
            <a:ext cx="250704" cy="199278"/>
          </a:xfrm>
          <a:prstGeom prst="rect">
            <a:avLst/>
          </a:prstGeom>
        </p:spPr>
      </p:pic>
      <p:pic>
        <p:nvPicPr>
          <p:cNvPr id="6" name="図 5">
            <a:extLst>
              <a:ext uri="{FF2B5EF4-FFF2-40B4-BE49-F238E27FC236}">
                <a16:creationId xmlns:a16="http://schemas.microsoft.com/office/drawing/2014/main" id="{DC5FC148-D7A0-636F-E0E9-26C51EFC602A}"/>
              </a:ext>
            </a:extLst>
          </p:cNvPr>
          <p:cNvPicPr>
            <a:picLocks noChangeAspect="1"/>
          </p:cNvPicPr>
          <p:nvPr/>
        </p:nvPicPr>
        <p:blipFill>
          <a:blip r:embed="rId6"/>
          <a:stretch>
            <a:fillRect/>
          </a:stretch>
        </p:blipFill>
        <p:spPr>
          <a:xfrm>
            <a:off x="3613823" y="1817296"/>
            <a:ext cx="2521612" cy="543651"/>
          </a:xfrm>
          <a:prstGeom prst="rect">
            <a:avLst/>
          </a:prstGeom>
        </p:spPr>
      </p:pic>
      <p:pic>
        <p:nvPicPr>
          <p:cNvPr id="8" name="図 7">
            <a:extLst>
              <a:ext uri="{FF2B5EF4-FFF2-40B4-BE49-F238E27FC236}">
                <a16:creationId xmlns:a16="http://schemas.microsoft.com/office/drawing/2014/main" id="{DDBDC9DD-2E86-89CC-7F64-9C447D738D40}"/>
              </a:ext>
            </a:extLst>
          </p:cNvPr>
          <p:cNvPicPr>
            <a:picLocks noChangeAspect="1"/>
          </p:cNvPicPr>
          <p:nvPr/>
        </p:nvPicPr>
        <p:blipFill>
          <a:blip r:embed="rId7"/>
          <a:stretch>
            <a:fillRect/>
          </a:stretch>
        </p:blipFill>
        <p:spPr>
          <a:xfrm>
            <a:off x="4912933" y="2429452"/>
            <a:ext cx="1752407" cy="543651"/>
          </a:xfrm>
          <a:prstGeom prst="rect">
            <a:avLst/>
          </a:prstGeom>
        </p:spPr>
      </p:pic>
      <p:pic>
        <p:nvPicPr>
          <p:cNvPr id="17" name="図 16">
            <a:extLst>
              <a:ext uri="{FF2B5EF4-FFF2-40B4-BE49-F238E27FC236}">
                <a16:creationId xmlns:a16="http://schemas.microsoft.com/office/drawing/2014/main" id="{CD552131-319D-02B9-7D87-BE28B4172F97}"/>
              </a:ext>
            </a:extLst>
          </p:cNvPr>
          <p:cNvPicPr>
            <a:picLocks noChangeAspect="1"/>
          </p:cNvPicPr>
          <p:nvPr/>
        </p:nvPicPr>
        <p:blipFill>
          <a:blip r:embed="rId8"/>
          <a:stretch>
            <a:fillRect/>
          </a:stretch>
        </p:blipFill>
        <p:spPr>
          <a:xfrm>
            <a:off x="2094676" y="3018725"/>
            <a:ext cx="4954575" cy="3442897"/>
          </a:xfrm>
          <a:prstGeom prst="rect">
            <a:avLst/>
          </a:prstGeom>
        </p:spPr>
      </p:pic>
    </p:spTree>
    <p:extLst>
      <p:ext uri="{BB962C8B-B14F-4D97-AF65-F5344CB8AC3E}">
        <p14:creationId xmlns:p14="http://schemas.microsoft.com/office/powerpoint/2010/main" val="42068514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有効ポテンシャルによる軌道</a:t>
            </a:r>
            <a:r>
              <a:rPr kumimoji="1" lang="ja-JP" altLang="en-US">
                <a:latin typeface="Hiragino Kaku Gothic Std W8" panose="020B0800000000000000" pitchFamily="34" charset="-128"/>
                <a:ea typeface="Hiragino Kaku Gothic Std W8" panose="020B0800000000000000" pitchFamily="34" charset="-128"/>
              </a:rPr>
              <a:t>の分類</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11</a:t>
            </a:fld>
            <a:r>
              <a:rPr lang="en-US"/>
              <a:t>/n</a:t>
            </a:r>
            <a:endParaRPr lang="en-US" dirty="0"/>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　　　重力源へ落下、もしくは無限遠へ飛んでゆく軌道</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Font typeface="Arial" panose="020B0604020202020204" pitchFamily="34" charset="0"/>
              <a:buNone/>
            </a:pPr>
            <a:r>
              <a:rPr lang="ja-JP" altLang="en-US" sz="1800"/>
              <a:t>　　　円軌道、もしくは円軌道へ漸近する軌道、その時間反転</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None/>
            </a:pPr>
            <a:r>
              <a:rPr lang="ja-JP" altLang="en-US" sz="1800"/>
              <a:t>　　　</a:t>
            </a:r>
            <a:r>
              <a:rPr kumimoji="1" lang="ja-JP" altLang="en-US" sz="1800">
                <a:latin typeface="Hiragino Kaku Gothic Std W8" panose="020B0800000000000000" pitchFamily="34" charset="-128"/>
                <a:ea typeface="Hiragino Kaku Gothic Std W8" panose="020B0800000000000000" pitchFamily="34" charset="-128"/>
              </a:rPr>
              <a:t>重力源へ近づき、あるところで散乱されて無限遠へ飛んでゆく軌道</a:t>
            </a:r>
            <a:endParaRPr kumimoji="1" lang="en-US" altLang="ja-JP" sz="1800" dirty="0">
              <a:latin typeface="Hiragino Kaku Gothic Std W8" panose="020B0800000000000000" pitchFamily="34" charset="-128"/>
              <a:ea typeface="Hiragino Kaku Gothic Std W8" panose="020B0800000000000000" pitchFamily="34" charset="-128"/>
            </a:endParaRPr>
          </a:p>
        </p:txBody>
      </p:sp>
      <p:pic>
        <p:nvPicPr>
          <p:cNvPr id="3" name="図 2">
            <a:extLst>
              <a:ext uri="{FF2B5EF4-FFF2-40B4-BE49-F238E27FC236}">
                <a16:creationId xmlns:a16="http://schemas.microsoft.com/office/drawing/2014/main" id="{2F15EC96-73D9-F0E1-FC6B-4027A1E2D1D4}"/>
              </a:ext>
            </a:extLst>
          </p:cNvPr>
          <p:cNvPicPr>
            <a:picLocks noChangeAspect="1"/>
          </p:cNvPicPr>
          <p:nvPr/>
        </p:nvPicPr>
        <p:blipFill>
          <a:blip r:embed="rId3"/>
          <a:stretch>
            <a:fillRect/>
          </a:stretch>
        </p:blipFill>
        <p:spPr>
          <a:xfrm>
            <a:off x="734798" y="1413817"/>
            <a:ext cx="295120" cy="240757"/>
          </a:xfrm>
          <a:prstGeom prst="rect">
            <a:avLst/>
          </a:prstGeom>
        </p:spPr>
      </p:pic>
      <p:pic>
        <p:nvPicPr>
          <p:cNvPr id="5" name="図 4">
            <a:extLst>
              <a:ext uri="{FF2B5EF4-FFF2-40B4-BE49-F238E27FC236}">
                <a16:creationId xmlns:a16="http://schemas.microsoft.com/office/drawing/2014/main" id="{BA6C1EDB-008C-49F3-75DD-143F4ADD4F2B}"/>
              </a:ext>
            </a:extLst>
          </p:cNvPr>
          <p:cNvPicPr>
            <a:picLocks noChangeAspect="1"/>
          </p:cNvPicPr>
          <p:nvPr/>
        </p:nvPicPr>
        <p:blipFill>
          <a:blip r:embed="rId4"/>
          <a:stretch>
            <a:fillRect/>
          </a:stretch>
        </p:blipFill>
        <p:spPr>
          <a:xfrm>
            <a:off x="730252" y="1999841"/>
            <a:ext cx="302887" cy="240755"/>
          </a:xfrm>
          <a:prstGeom prst="rect">
            <a:avLst/>
          </a:prstGeom>
        </p:spPr>
      </p:pic>
      <p:pic>
        <p:nvPicPr>
          <p:cNvPr id="6" name="図 5">
            <a:extLst>
              <a:ext uri="{FF2B5EF4-FFF2-40B4-BE49-F238E27FC236}">
                <a16:creationId xmlns:a16="http://schemas.microsoft.com/office/drawing/2014/main" id="{F0911475-C285-63C1-979B-03A19B8E38B3}"/>
              </a:ext>
            </a:extLst>
          </p:cNvPr>
          <p:cNvPicPr>
            <a:picLocks noChangeAspect="1"/>
          </p:cNvPicPr>
          <p:nvPr/>
        </p:nvPicPr>
        <p:blipFill>
          <a:blip r:embed="rId5"/>
          <a:stretch>
            <a:fillRect/>
          </a:stretch>
        </p:blipFill>
        <p:spPr>
          <a:xfrm>
            <a:off x="730252" y="2598563"/>
            <a:ext cx="302887" cy="240755"/>
          </a:xfrm>
          <a:prstGeom prst="rect">
            <a:avLst/>
          </a:prstGeom>
        </p:spPr>
      </p:pic>
      <p:pic>
        <p:nvPicPr>
          <p:cNvPr id="18" name="図 17">
            <a:extLst>
              <a:ext uri="{FF2B5EF4-FFF2-40B4-BE49-F238E27FC236}">
                <a16:creationId xmlns:a16="http://schemas.microsoft.com/office/drawing/2014/main" id="{B7F0663A-0A2E-4E89-D995-DDBDA7772BE4}"/>
              </a:ext>
            </a:extLst>
          </p:cNvPr>
          <p:cNvPicPr>
            <a:picLocks noChangeAspect="1"/>
          </p:cNvPicPr>
          <p:nvPr/>
        </p:nvPicPr>
        <p:blipFill>
          <a:blip r:embed="rId3"/>
          <a:stretch>
            <a:fillRect/>
          </a:stretch>
        </p:blipFill>
        <p:spPr>
          <a:xfrm>
            <a:off x="8330135" y="4000820"/>
            <a:ext cx="211914" cy="172877"/>
          </a:xfrm>
          <a:prstGeom prst="rect">
            <a:avLst/>
          </a:prstGeom>
        </p:spPr>
      </p:pic>
      <p:pic>
        <p:nvPicPr>
          <p:cNvPr id="19" name="図 18">
            <a:extLst>
              <a:ext uri="{FF2B5EF4-FFF2-40B4-BE49-F238E27FC236}">
                <a16:creationId xmlns:a16="http://schemas.microsoft.com/office/drawing/2014/main" id="{C86F1996-0E4B-C8AA-FCCD-8B99BF46647F}"/>
              </a:ext>
            </a:extLst>
          </p:cNvPr>
          <p:cNvPicPr>
            <a:picLocks noChangeAspect="1"/>
          </p:cNvPicPr>
          <p:nvPr/>
        </p:nvPicPr>
        <p:blipFill>
          <a:blip r:embed="rId4"/>
          <a:stretch>
            <a:fillRect/>
          </a:stretch>
        </p:blipFill>
        <p:spPr>
          <a:xfrm>
            <a:off x="8330135" y="4635554"/>
            <a:ext cx="217491" cy="172878"/>
          </a:xfrm>
          <a:prstGeom prst="rect">
            <a:avLst/>
          </a:prstGeom>
        </p:spPr>
      </p:pic>
      <p:pic>
        <p:nvPicPr>
          <p:cNvPr id="20" name="図 19">
            <a:extLst>
              <a:ext uri="{FF2B5EF4-FFF2-40B4-BE49-F238E27FC236}">
                <a16:creationId xmlns:a16="http://schemas.microsoft.com/office/drawing/2014/main" id="{A5955380-2069-7E15-80C4-2E992227B1A9}"/>
              </a:ext>
            </a:extLst>
          </p:cNvPr>
          <p:cNvPicPr>
            <a:picLocks noChangeAspect="1"/>
          </p:cNvPicPr>
          <p:nvPr/>
        </p:nvPicPr>
        <p:blipFill>
          <a:blip r:embed="rId5"/>
          <a:stretch>
            <a:fillRect/>
          </a:stretch>
        </p:blipFill>
        <p:spPr>
          <a:xfrm>
            <a:off x="8330135" y="5223429"/>
            <a:ext cx="217491" cy="172878"/>
          </a:xfrm>
          <a:prstGeom prst="rect">
            <a:avLst/>
          </a:prstGeom>
        </p:spPr>
      </p:pic>
      <p:pic>
        <p:nvPicPr>
          <p:cNvPr id="9" name="図 8">
            <a:extLst>
              <a:ext uri="{FF2B5EF4-FFF2-40B4-BE49-F238E27FC236}">
                <a16:creationId xmlns:a16="http://schemas.microsoft.com/office/drawing/2014/main" id="{66A7774E-9469-8F81-B905-AE08A955B79F}"/>
              </a:ext>
            </a:extLst>
          </p:cNvPr>
          <p:cNvPicPr>
            <a:picLocks noChangeAspect="1"/>
          </p:cNvPicPr>
          <p:nvPr/>
        </p:nvPicPr>
        <p:blipFill>
          <a:blip r:embed="rId6"/>
          <a:stretch>
            <a:fillRect/>
          </a:stretch>
        </p:blipFill>
        <p:spPr>
          <a:xfrm>
            <a:off x="628650" y="3429000"/>
            <a:ext cx="3127373" cy="3048752"/>
          </a:xfrm>
          <a:prstGeom prst="rect">
            <a:avLst/>
          </a:prstGeom>
        </p:spPr>
      </p:pic>
      <p:pic>
        <p:nvPicPr>
          <p:cNvPr id="10" name="図 9">
            <a:extLst>
              <a:ext uri="{FF2B5EF4-FFF2-40B4-BE49-F238E27FC236}">
                <a16:creationId xmlns:a16="http://schemas.microsoft.com/office/drawing/2014/main" id="{A0C3A47B-185A-CCEF-FDFE-88E6E1CE4608}"/>
              </a:ext>
            </a:extLst>
          </p:cNvPr>
          <p:cNvPicPr>
            <a:picLocks noChangeAspect="1"/>
          </p:cNvPicPr>
          <p:nvPr/>
        </p:nvPicPr>
        <p:blipFill>
          <a:blip r:embed="rId3"/>
          <a:stretch>
            <a:fillRect/>
          </a:stretch>
        </p:blipFill>
        <p:spPr>
          <a:xfrm>
            <a:off x="3695819" y="3342561"/>
            <a:ext cx="211914" cy="172877"/>
          </a:xfrm>
          <a:prstGeom prst="rect">
            <a:avLst/>
          </a:prstGeom>
        </p:spPr>
      </p:pic>
      <p:pic>
        <p:nvPicPr>
          <p:cNvPr id="11" name="図 10">
            <a:extLst>
              <a:ext uri="{FF2B5EF4-FFF2-40B4-BE49-F238E27FC236}">
                <a16:creationId xmlns:a16="http://schemas.microsoft.com/office/drawing/2014/main" id="{5A6E0C81-6103-3E71-9EE0-CF0A4D0F3E68}"/>
              </a:ext>
            </a:extLst>
          </p:cNvPr>
          <p:cNvPicPr>
            <a:picLocks noChangeAspect="1"/>
          </p:cNvPicPr>
          <p:nvPr/>
        </p:nvPicPr>
        <p:blipFill>
          <a:blip r:embed="rId4"/>
          <a:stretch>
            <a:fillRect/>
          </a:stretch>
        </p:blipFill>
        <p:spPr>
          <a:xfrm>
            <a:off x="3205675" y="3341253"/>
            <a:ext cx="217491" cy="172878"/>
          </a:xfrm>
          <a:prstGeom prst="rect">
            <a:avLst/>
          </a:prstGeom>
        </p:spPr>
      </p:pic>
      <p:pic>
        <p:nvPicPr>
          <p:cNvPr id="12" name="図 11">
            <a:extLst>
              <a:ext uri="{FF2B5EF4-FFF2-40B4-BE49-F238E27FC236}">
                <a16:creationId xmlns:a16="http://schemas.microsoft.com/office/drawing/2014/main" id="{348AA696-0BE8-3AA5-6E19-C2D9569D8A78}"/>
              </a:ext>
            </a:extLst>
          </p:cNvPr>
          <p:cNvPicPr>
            <a:picLocks noChangeAspect="1"/>
          </p:cNvPicPr>
          <p:nvPr/>
        </p:nvPicPr>
        <p:blipFill>
          <a:blip r:embed="rId5"/>
          <a:stretch>
            <a:fillRect/>
          </a:stretch>
        </p:blipFill>
        <p:spPr>
          <a:xfrm>
            <a:off x="2657672" y="3341253"/>
            <a:ext cx="217491" cy="172878"/>
          </a:xfrm>
          <a:prstGeom prst="rect">
            <a:avLst/>
          </a:prstGeom>
        </p:spPr>
      </p:pic>
      <p:pic>
        <p:nvPicPr>
          <p:cNvPr id="13" name="図 12">
            <a:extLst>
              <a:ext uri="{FF2B5EF4-FFF2-40B4-BE49-F238E27FC236}">
                <a16:creationId xmlns:a16="http://schemas.microsoft.com/office/drawing/2014/main" id="{E1EDCC96-5611-BEB7-894C-78FE9E445AED}"/>
              </a:ext>
            </a:extLst>
          </p:cNvPr>
          <p:cNvPicPr>
            <a:picLocks noChangeAspect="1"/>
          </p:cNvPicPr>
          <p:nvPr/>
        </p:nvPicPr>
        <p:blipFill>
          <a:blip r:embed="rId7"/>
          <a:stretch>
            <a:fillRect/>
          </a:stretch>
        </p:blipFill>
        <p:spPr>
          <a:xfrm>
            <a:off x="2102014" y="6427372"/>
            <a:ext cx="428926" cy="191208"/>
          </a:xfrm>
          <a:prstGeom prst="rect">
            <a:avLst/>
          </a:prstGeom>
        </p:spPr>
      </p:pic>
      <p:pic>
        <p:nvPicPr>
          <p:cNvPr id="14" name="図 13">
            <a:extLst>
              <a:ext uri="{FF2B5EF4-FFF2-40B4-BE49-F238E27FC236}">
                <a16:creationId xmlns:a16="http://schemas.microsoft.com/office/drawing/2014/main" id="{CE1ABD4C-08EB-6FE8-1583-6A565C897B0D}"/>
              </a:ext>
            </a:extLst>
          </p:cNvPr>
          <p:cNvPicPr>
            <a:picLocks noChangeAspect="1"/>
          </p:cNvPicPr>
          <p:nvPr/>
        </p:nvPicPr>
        <p:blipFill>
          <a:blip r:embed="rId8"/>
          <a:stretch>
            <a:fillRect/>
          </a:stretch>
        </p:blipFill>
        <p:spPr>
          <a:xfrm>
            <a:off x="313967" y="4755908"/>
            <a:ext cx="416285" cy="197468"/>
          </a:xfrm>
          <a:prstGeom prst="rect">
            <a:avLst/>
          </a:prstGeom>
        </p:spPr>
      </p:pic>
      <p:pic>
        <p:nvPicPr>
          <p:cNvPr id="16" name="図 15">
            <a:extLst>
              <a:ext uri="{FF2B5EF4-FFF2-40B4-BE49-F238E27FC236}">
                <a16:creationId xmlns:a16="http://schemas.microsoft.com/office/drawing/2014/main" id="{A8AECAEE-F462-B79F-B555-EF65B826A47E}"/>
              </a:ext>
            </a:extLst>
          </p:cNvPr>
          <p:cNvPicPr>
            <a:picLocks noChangeAspect="1"/>
          </p:cNvPicPr>
          <p:nvPr/>
        </p:nvPicPr>
        <p:blipFill>
          <a:blip r:embed="rId9"/>
          <a:stretch>
            <a:fillRect/>
          </a:stretch>
        </p:blipFill>
        <p:spPr>
          <a:xfrm>
            <a:off x="4374292" y="3392571"/>
            <a:ext cx="3923567" cy="2726458"/>
          </a:xfrm>
          <a:prstGeom prst="rect">
            <a:avLst/>
          </a:prstGeom>
        </p:spPr>
      </p:pic>
    </p:spTree>
    <p:extLst>
      <p:ext uri="{BB962C8B-B14F-4D97-AF65-F5344CB8AC3E}">
        <p14:creationId xmlns:p14="http://schemas.microsoft.com/office/powerpoint/2010/main" val="19125347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kumimoji="1" lang="ja-JP" altLang="en-US">
                <a:latin typeface="Hiragino Kaku Gothic Std W8" panose="020B0800000000000000" pitchFamily="34" charset="-128"/>
                <a:ea typeface="Hiragino Kaku Gothic Std W8" panose="020B0800000000000000" pitchFamily="34" charset="-128"/>
              </a:rPr>
              <a:t>薄い降着円盤の作る像</a:t>
            </a: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12</a:t>
            </a:fld>
            <a:r>
              <a:rPr lang="en-US"/>
              <a:t>/n</a:t>
            </a:r>
            <a:endParaRPr lang="en-US" dirty="0"/>
          </a:p>
        </p:txBody>
      </p:sp>
    </p:spTree>
    <p:extLst>
      <p:ext uri="{BB962C8B-B14F-4D97-AF65-F5344CB8AC3E}">
        <p14:creationId xmlns:p14="http://schemas.microsoft.com/office/powerpoint/2010/main" val="23473972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r>
              <a:rPr lang="ja-JP" altLang="en-US"/>
              <a:t>（</a:t>
            </a:r>
            <a:r>
              <a:rPr lang="en-US" altLang="ja-JP" dirty="0"/>
              <a:t>1/3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13</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重力中心から半径　　に位置する降着円盤（図の黄色部分）がスクリーンに写す像を考える。</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具体的には、円盤上のある光源点を　　とおき、そこから放たれた光がスクリーンに写る位置　　を計算する。これを円盤全体に適用する。</a:t>
            </a:r>
            <a:endParaRPr lang="en-US" altLang="ja-JP" sz="1800" dirty="0"/>
          </a:p>
        </p:txBody>
      </p:sp>
      <p:pic>
        <p:nvPicPr>
          <p:cNvPr id="11" name="図 10">
            <a:extLst>
              <a:ext uri="{FF2B5EF4-FFF2-40B4-BE49-F238E27FC236}">
                <a16:creationId xmlns:a16="http://schemas.microsoft.com/office/drawing/2014/main" id="{E85B56DB-CB25-E68D-B5ED-48A0606276BE}"/>
              </a:ext>
            </a:extLst>
          </p:cNvPr>
          <p:cNvPicPr>
            <a:picLocks noChangeAspect="1"/>
          </p:cNvPicPr>
          <p:nvPr/>
        </p:nvPicPr>
        <p:blipFill>
          <a:blip r:embed="rId3"/>
          <a:stretch>
            <a:fillRect/>
          </a:stretch>
        </p:blipFill>
        <p:spPr>
          <a:xfrm>
            <a:off x="2713901" y="1452485"/>
            <a:ext cx="150492" cy="159897"/>
          </a:xfrm>
          <a:prstGeom prst="rect">
            <a:avLst/>
          </a:prstGeom>
        </p:spPr>
      </p:pic>
      <p:pic>
        <p:nvPicPr>
          <p:cNvPr id="5" name="図 4">
            <a:extLst>
              <a:ext uri="{FF2B5EF4-FFF2-40B4-BE49-F238E27FC236}">
                <a16:creationId xmlns:a16="http://schemas.microsoft.com/office/drawing/2014/main" id="{5DDED4C0-87E6-114E-F8D6-7D74B5708E01}"/>
              </a:ext>
            </a:extLst>
          </p:cNvPr>
          <p:cNvPicPr>
            <a:picLocks noChangeAspect="1"/>
          </p:cNvPicPr>
          <p:nvPr/>
        </p:nvPicPr>
        <p:blipFill>
          <a:blip r:embed="rId4"/>
          <a:stretch>
            <a:fillRect/>
          </a:stretch>
        </p:blipFill>
        <p:spPr>
          <a:xfrm>
            <a:off x="1804125" y="3323256"/>
            <a:ext cx="5453520" cy="3467122"/>
          </a:xfrm>
          <a:prstGeom prst="rect">
            <a:avLst/>
          </a:prstGeom>
        </p:spPr>
      </p:pic>
      <p:pic>
        <p:nvPicPr>
          <p:cNvPr id="9" name="図 8">
            <a:extLst>
              <a:ext uri="{FF2B5EF4-FFF2-40B4-BE49-F238E27FC236}">
                <a16:creationId xmlns:a16="http://schemas.microsoft.com/office/drawing/2014/main" id="{A95B3953-113C-4D6A-2B28-3E4FCCA1C347}"/>
              </a:ext>
            </a:extLst>
          </p:cNvPr>
          <p:cNvPicPr>
            <a:picLocks noChangeAspect="1"/>
          </p:cNvPicPr>
          <p:nvPr/>
        </p:nvPicPr>
        <p:blipFill>
          <a:blip r:embed="rId5"/>
          <a:stretch>
            <a:fillRect/>
          </a:stretch>
        </p:blipFill>
        <p:spPr>
          <a:xfrm>
            <a:off x="4530885" y="2604008"/>
            <a:ext cx="173665" cy="211419"/>
          </a:xfrm>
          <a:prstGeom prst="rect">
            <a:avLst/>
          </a:prstGeom>
        </p:spPr>
      </p:pic>
      <p:pic>
        <p:nvPicPr>
          <p:cNvPr id="12" name="図 11">
            <a:extLst>
              <a:ext uri="{FF2B5EF4-FFF2-40B4-BE49-F238E27FC236}">
                <a16:creationId xmlns:a16="http://schemas.microsoft.com/office/drawing/2014/main" id="{5A2D9017-7959-E265-67A3-B7B8B5B80975}"/>
              </a:ext>
            </a:extLst>
          </p:cNvPr>
          <p:cNvPicPr>
            <a:picLocks noChangeAspect="1"/>
          </p:cNvPicPr>
          <p:nvPr/>
        </p:nvPicPr>
        <p:blipFill>
          <a:blip r:embed="rId6"/>
          <a:stretch>
            <a:fillRect/>
          </a:stretch>
        </p:blipFill>
        <p:spPr>
          <a:xfrm>
            <a:off x="2864393" y="3045530"/>
            <a:ext cx="225176" cy="225176"/>
          </a:xfrm>
          <a:prstGeom prst="rect">
            <a:avLst/>
          </a:prstGeom>
        </p:spPr>
      </p:pic>
    </p:spTree>
    <p:extLst>
      <p:ext uri="{BB962C8B-B14F-4D97-AF65-F5344CB8AC3E}">
        <p14:creationId xmlns:p14="http://schemas.microsoft.com/office/powerpoint/2010/main" val="36055992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r>
              <a:rPr kumimoji="1" lang="en-US" altLang="ja-JP" dirty="0">
                <a:latin typeface="Hiragino Kaku Gothic Std W8" panose="020B0800000000000000" pitchFamily="34" charset="-128"/>
                <a:ea typeface="Hiragino Kaku Gothic Std W8" panose="020B0800000000000000" pitchFamily="34" charset="-128"/>
              </a:rPr>
              <a:t>2/3</a:t>
            </a:r>
            <a:r>
              <a:rPr kumimoji="1" lang="ja-JP" altLang="en-US">
                <a:latin typeface="Hiragino Kaku Gothic Std W8" panose="020B0800000000000000" pitchFamily="34" charset="-128"/>
                <a:ea typeface="Hiragino Kaku Gothic Std W8" panose="020B0800000000000000" pitchFamily="34" charset="-128"/>
              </a:rPr>
              <a:t>）</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14</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en-US" altLang="ja-JP" sz="1800" dirty="0"/>
              <a:t>BH</a:t>
            </a:r>
            <a:r>
              <a:rPr lang="ja-JP" altLang="en-US" sz="1800"/>
              <a:t>中心を原点　　ととり、</a:t>
            </a:r>
            <a:r>
              <a:rPr lang="en-US" altLang="ja-JP" sz="1800" dirty="0"/>
              <a:t>3</a:t>
            </a:r>
            <a:r>
              <a:rPr lang="ja-JP" altLang="en-US" sz="1800"/>
              <a:t>次元極座標を設定する。</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スクリーンの中心位置　</a:t>
            </a:r>
            <a:r>
              <a:rPr lang="ja-JP" altLang="en-US" sz="1800" dirty="0"/>
              <a:t>　</a:t>
            </a:r>
            <a:r>
              <a:rPr lang="ja-JP" altLang="en-US" sz="1800"/>
              <a:t>は　　　　　　　　　　　　　　　　に設定し、</a:t>
            </a:r>
            <a:endParaRPr lang="en-US" altLang="ja-JP" sz="1800" dirty="0"/>
          </a:p>
          <a:p>
            <a:pPr marL="0" indent="0" eaLnBrk="0">
              <a:lnSpc>
                <a:spcPct val="150000"/>
              </a:lnSpc>
              <a:spcBef>
                <a:spcPts val="0"/>
              </a:spcBef>
              <a:buFont typeface="Arial" panose="020B0604020202020204" pitchFamily="34" charset="0"/>
              <a:buNone/>
            </a:pPr>
            <a:r>
              <a:rPr lang="ja-JP" altLang="en-US" sz="1800"/>
              <a:t>　　　　　　　となるような軸をとり、極座標を設定する。</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重要な角度　　　　　　　とおく。</a:t>
            </a:r>
            <a:endParaRPr lang="en-US" altLang="ja-JP" sz="1800" dirty="0"/>
          </a:p>
        </p:txBody>
      </p:sp>
      <p:pic>
        <p:nvPicPr>
          <p:cNvPr id="3" name="図 2">
            <a:extLst>
              <a:ext uri="{FF2B5EF4-FFF2-40B4-BE49-F238E27FC236}">
                <a16:creationId xmlns:a16="http://schemas.microsoft.com/office/drawing/2014/main" id="{354EA4DC-54D8-BC8B-DEEA-278AA5761E74}"/>
              </a:ext>
            </a:extLst>
          </p:cNvPr>
          <p:cNvPicPr>
            <a:picLocks noChangeAspect="1"/>
          </p:cNvPicPr>
          <p:nvPr/>
        </p:nvPicPr>
        <p:blipFill>
          <a:blip r:embed="rId3"/>
          <a:stretch>
            <a:fillRect/>
          </a:stretch>
        </p:blipFill>
        <p:spPr>
          <a:xfrm>
            <a:off x="2415771" y="1433261"/>
            <a:ext cx="152400" cy="177800"/>
          </a:xfrm>
          <a:prstGeom prst="rect">
            <a:avLst/>
          </a:prstGeom>
        </p:spPr>
      </p:pic>
      <p:pic>
        <p:nvPicPr>
          <p:cNvPr id="11" name="図 10">
            <a:extLst>
              <a:ext uri="{FF2B5EF4-FFF2-40B4-BE49-F238E27FC236}">
                <a16:creationId xmlns:a16="http://schemas.microsoft.com/office/drawing/2014/main" id="{5FB51254-393B-03E8-745D-A55DBB0DAE4D}"/>
              </a:ext>
            </a:extLst>
          </p:cNvPr>
          <p:cNvPicPr>
            <a:picLocks noChangeAspect="1"/>
          </p:cNvPicPr>
          <p:nvPr/>
        </p:nvPicPr>
        <p:blipFill>
          <a:blip r:embed="rId4"/>
          <a:stretch>
            <a:fillRect/>
          </a:stretch>
        </p:blipFill>
        <p:spPr>
          <a:xfrm>
            <a:off x="3925048" y="2234576"/>
            <a:ext cx="3214007" cy="227813"/>
          </a:xfrm>
          <a:prstGeom prst="rect">
            <a:avLst/>
          </a:prstGeom>
        </p:spPr>
      </p:pic>
      <p:pic>
        <p:nvPicPr>
          <p:cNvPr id="19" name="図 18">
            <a:extLst>
              <a:ext uri="{FF2B5EF4-FFF2-40B4-BE49-F238E27FC236}">
                <a16:creationId xmlns:a16="http://schemas.microsoft.com/office/drawing/2014/main" id="{80CD5999-2562-0DB5-9704-83812B31104E}"/>
              </a:ext>
            </a:extLst>
          </p:cNvPr>
          <p:cNvPicPr>
            <a:picLocks noChangeAspect="1"/>
          </p:cNvPicPr>
          <p:nvPr/>
        </p:nvPicPr>
        <p:blipFill>
          <a:blip r:embed="rId5"/>
          <a:stretch>
            <a:fillRect/>
          </a:stretch>
        </p:blipFill>
        <p:spPr>
          <a:xfrm>
            <a:off x="2068812" y="3429000"/>
            <a:ext cx="1312858" cy="272898"/>
          </a:xfrm>
          <a:prstGeom prst="rect">
            <a:avLst/>
          </a:prstGeom>
        </p:spPr>
      </p:pic>
      <p:pic>
        <p:nvPicPr>
          <p:cNvPr id="23" name="図 22">
            <a:extLst>
              <a:ext uri="{FF2B5EF4-FFF2-40B4-BE49-F238E27FC236}">
                <a16:creationId xmlns:a16="http://schemas.microsoft.com/office/drawing/2014/main" id="{A1CD7D9A-7B02-50A9-8B31-73CC8618A961}"/>
              </a:ext>
            </a:extLst>
          </p:cNvPr>
          <p:cNvPicPr>
            <a:picLocks noChangeAspect="1"/>
          </p:cNvPicPr>
          <p:nvPr/>
        </p:nvPicPr>
        <p:blipFill>
          <a:blip r:embed="rId6"/>
          <a:stretch>
            <a:fillRect/>
          </a:stretch>
        </p:blipFill>
        <p:spPr>
          <a:xfrm>
            <a:off x="2788064" y="2595954"/>
            <a:ext cx="5565861" cy="4262046"/>
          </a:xfrm>
          <a:prstGeom prst="rect">
            <a:avLst/>
          </a:prstGeom>
        </p:spPr>
      </p:pic>
      <p:pic>
        <p:nvPicPr>
          <p:cNvPr id="24" name="図 23">
            <a:extLst>
              <a:ext uri="{FF2B5EF4-FFF2-40B4-BE49-F238E27FC236}">
                <a16:creationId xmlns:a16="http://schemas.microsoft.com/office/drawing/2014/main" id="{30088D0A-EBF9-FDF7-0C9D-1E28CA20A476}"/>
              </a:ext>
            </a:extLst>
          </p:cNvPr>
          <p:cNvPicPr>
            <a:picLocks noChangeAspect="1"/>
          </p:cNvPicPr>
          <p:nvPr/>
        </p:nvPicPr>
        <p:blipFill>
          <a:blip r:embed="rId7"/>
          <a:stretch>
            <a:fillRect/>
          </a:stretch>
        </p:blipFill>
        <p:spPr>
          <a:xfrm>
            <a:off x="3140370" y="2234576"/>
            <a:ext cx="215900" cy="190500"/>
          </a:xfrm>
          <a:prstGeom prst="rect">
            <a:avLst/>
          </a:prstGeom>
        </p:spPr>
      </p:pic>
      <p:pic>
        <p:nvPicPr>
          <p:cNvPr id="25" name="図 24">
            <a:extLst>
              <a:ext uri="{FF2B5EF4-FFF2-40B4-BE49-F238E27FC236}">
                <a16:creationId xmlns:a16="http://schemas.microsoft.com/office/drawing/2014/main" id="{2D5C608E-C0A9-F953-5C13-40BDCB77B1B9}"/>
              </a:ext>
            </a:extLst>
          </p:cNvPr>
          <p:cNvPicPr>
            <a:picLocks noChangeAspect="1"/>
          </p:cNvPicPr>
          <p:nvPr/>
        </p:nvPicPr>
        <p:blipFill>
          <a:blip r:embed="rId8"/>
          <a:stretch>
            <a:fillRect/>
          </a:stretch>
        </p:blipFill>
        <p:spPr>
          <a:xfrm>
            <a:off x="763680" y="2674545"/>
            <a:ext cx="1421170" cy="177646"/>
          </a:xfrm>
          <a:prstGeom prst="rect">
            <a:avLst/>
          </a:prstGeom>
        </p:spPr>
      </p:pic>
    </p:spTree>
    <p:extLst>
      <p:ext uri="{BB962C8B-B14F-4D97-AF65-F5344CB8AC3E}">
        <p14:creationId xmlns:p14="http://schemas.microsoft.com/office/powerpoint/2010/main" val="34722979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角丸四角形 16">
            <a:extLst>
              <a:ext uri="{FF2B5EF4-FFF2-40B4-BE49-F238E27FC236}">
                <a16:creationId xmlns:a16="http://schemas.microsoft.com/office/drawing/2014/main" id="{E655AA8E-5A88-B570-C15F-806FF625BEC7}"/>
              </a:ext>
            </a:extLst>
          </p:cNvPr>
          <p:cNvSpPr/>
          <p:nvPr/>
        </p:nvSpPr>
        <p:spPr>
          <a:xfrm>
            <a:off x="446543" y="3953818"/>
            <a:ext cx="2792888" cy="2319998"/>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r>
              <a:rPr lang="en-US" altLang="ja-JP" dirty="0"/>
              <a:t>3</a:t>
            </a:r>
            <a:r>
              <a:rPr kumimoji="1" lang="en-US" altLang="ja-JP" dirty="0">
                <a:latin typeface="Hiragino Kaku Gothic Std W8" panose="020B0800000000000000" pitchFamily="34" charset="-128"/>
                <a:ea typeface="Hiragino Kaku Gothic Std W8" panose="020B0800000000000000" pitchFamily="34" charset="-128"/>
              </a:rPr>
              <a:t>/3</a:t>
            </a:r>
            <a:r>
              <a:rPr kumimoji="1" lang="ja-JP" altLang="en-US">
                <a:latin typeface="Hiragino Kaku Gothic Std W8" panose="020B0800000000000000" pitchFamily="34" charset="-128"/>
                <a:ea typeface="Hiragino Kaku Gothic Std W8" panose="020B0800000000000000" pitchFamily="34" charset="-128"/>
              </a:rPr>
              <a:t>）</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15</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降着円盤上のある点　　　　　　から放たれる光がスクリーンに到達する位置　　　</a:t>
            </a:r>
            <a:r>
              <a:rPr lang="ja-JP" altLang="en-US" sz="1800" dirty="0"/>
              <a:t>　</a:t>
            </a:r>
            <a:r>
              <a:rPr lang="ja-JP" altLang="en-US" sz="1800"/>
              <a:t>を計算する。</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赤と青の球面三角形は計算のために用いる。</a:t>
            </a:r>
            <a:endParaRPr lang="en-US" altLang="ja-JP" sz="1800" dirty="0"/>
          </a:p>
        </p:txBody>
      </p:sp>
      <p:pic>
        <p:nvPicPr>
          <p:cNvPr id="5" name="図 4">
            <a:extLst>
              <a:ext uri="{FF2B5EF4-FFF2-40B4-BE49-F238E27FC236}">
                <a16:creationId xmlns:a16="http://schemas.microsoft.com/office/drawing/2014/main" id="{DC626671-4323-BC4B-3E71-7BBD3E82A4E1}"/>
              </a:ext>
            </a:extLst>
          </p:cNvPr>
          <p:cNvPicPr>
            <a:picLocks noChangeAspect="1"/>
          </p:cNvPicPr>
          <p:nvPr/>
        </p:nvPicPr>
        <p:blipFill>
          <a:blip r:embed="rId3"/>
          <a:stretch>
            <a:fillRect/>
          </a:stretch>
        </p:blipFill>
        <p:spPr>
          <a:xfrm>
            <a:off x="3051425" y="1227878"/>
            <a:ext cx="825500" cy="425450"/>
          </a:xfrm>
          <a:prstGeom prst="rect">
            <a:avLst/>
          </a:prstGeom>
        </p:spPr>
      </p:pic>
      <p:pic>
        <p:nvPicPr>
          <p:cNvPr id="6" name="図 5">
            <a:extLst>
              <a:ext uri="{FF2B5EF4-FFF2-40B4-BE49-F238E27FC236}">
                <a16:creationId xmlns:a16="http://schemas.microsoft.com/office/drawing/2014/main" id="{FC2D38E5-5073-5385-6FA0-A1DF1CFE956B}"/>
              </a:ext>
            </a:extLst>
          </p:cNvPr>
          <p:cNvPicPr>
            <a:picLocks noChangeAspect="1"/>
          </p:cNvPicPr>
          <p:nvPr/>
        </p:nvPicPr>
        <p:blipFill>
          <a:blip r:embed="rId4"/>
          <a:stretch>
            <a:fillRect/>
          </a:stretch>
        </p:blipFill>
        <p:spPr>
          <a:xfrm>
            <a:off x="1429347" y="1812908"/>
            <a:ext cx="441496" cy="226880"/>
          </a:xfrm>
          <a:prstGeom prst="rect">
            <a:avLst/>
          </a:prstGeom>
        </p:spPr>
      </p:pic>
      <p:pic>
        <p:nvPicPr>
          <p:cNvPr id="11" name="図 10">
            <a:extLst>
              <a:ext uri="{FF2B5EF4-FFF2-40B4-BE49-F238E27FC236}">
                <a16:creationId xmlns:a16="http://schemas.microsoft.com/office/drawing/2014/main" id="{0BA19DDC-56E7-BE83-3F99-7581FCD6B929}"/>
              </a:ext>
            </a:extLst>
          </p:cNvPr>
          <p:cNvPicPr>
            <a:picLocks noChangeAspect="1"/>
          </p:cNvPicPr>
          <p:nvPr/>
        </p:nvPicPr>
        <p:blipFill>
          <a:blip r:embed="rId5"/>
          <a:stretch>
            <a:fillRect/>
          </a:stretch>
        </p:blipFill>
        <p:spPr>
          <a:xfrm>
            <a:off x="3502836" y="2696930"/>
            <a:ext cx="5363027" cy="3947479"/>
          </a:xfrm>
          <a:prstGeom prst="rect">
            <a:avLst/>
          </a:prstGeom>
        </p:spPr>
      </p:pic>
      <p:pic>
        <p:nvPicPr>
          <p:cNvPr id="12" name="図 11">
            <a:extLst>
              <a:ext uri="{FF2B5EF4-FFF2-40B4-BE49-F238E27FC236}">
                <a16:creationId xmlns:a16="http://schemas.microsoft.com/office/drawing/2014/main" id="{8993D3DE-B9CA-624F-0FDD-EC9088B13A0B}"/>
              </a:ext>
            </a:extLst>
          </p:cNvPr>
          <p:cNvPicPr>
            <a:picLocks noChangeAspect="1"/>
          </p:cNvPicPr>
          <p:nvPr/>
        </p:nvPicPr>
        <p:blipFill>
          <a:blip r:embed="rId6"/>
          <a:stretch>
            <a:fillRect/>
          </a:stretch>
        </p:blipFill>
        <p:spPr>
          <a:xfrm>
            <a:off x="1003551" y="4729191"/>
            <a:ext cx="1622915" cy="273998"/>
          </a:xfrm>
          <a:prstGeom prst="rect">
            <a:avLst/>
          </a:prstGeom>
        </p:spPr>
      </p:pic>
      <p:pic>
        <p:nvPicPr>
          <p:cNvPr id="16" name="図 15">
            <a:extLst>
              <a:ext uri="{FF2B5EF4-FFF2-40B4-BE49-F238E27FC236}">
                <a16:creationId xmlns:a16="http://schemas.microsoft.com/office/drawing/2014/main" id="{E42D8AAC-F26C-6E8D-5ACE-7AC81697753E}"/>
              </a:ext>
            </a:extLst>
          </p:cNvPr>
          <p:cNvPicPr>
            <a:picLocks noChangeAspect="1"/>
          </p:cNvPicPr>
          <p:nvPr/>
        </p:nvPicPr>
        <p:blipFill>
          <a:blip r:embed="rId7"/>
          <a:stretch>
            <a:fillRect/>
          </a:stretch>
        </p:blipFill>
        <p:spPr>
          <a:xfrm>
            <a:off x="1003551" y="5128054"/>
            <a:ext cx="1705588" cy="438195"/>
          </a:xfrm>
          <a:prstGeom prst="rect">
            <a:avLst/>
          </a:prstGeom>
        </p:spPr>
      </p:pic>
      <p:pic>
        <p:nvPicPr>
          <p:cNvPr id="18" name="図 17">
            <a:extLst>
              <a:ext uri="{FF2B5EF4-FFF2-40B4-BE49-F238E27FC236}">
                <a16:creationId xmlns:a16="http://schemas.microsoft.com/office/drawing/2014/main" id="{0914BB96-FFC6-F3DF-6364-604FDB121A0A}"/>
              </a:ext>
            </a:extLst>
          </p:cNvPr>
          <p:cNvPicPr>
            <a:picLocks noChangeAspect="1"/>
          </p:cNvPicPr>
          <p:nvPr/>
        </p:nvPicPr>
        <p:blipFill>
          <a:blip r:embed="rId8"/>
          <a:stretch>
            <a:fillRect/>
          </a:stretch>
        </p:blipFill>
        <p:spPr>
          <a:xfrm>
            <a:off x="1011733" y="5668492"/>
            <a:ext cx="1270000" cy="412750"/>
          </a:xfrm>
          <a:prstGeom prst="rect">
            <a:avLst/>
          </a:prstGeom>
        </p:spPr>
      </p:pic>
      <p:sp>
        <p:nvSpPr>
          <p:cNvPr id="19" name="コンテンツ プレースホルダー 2">
            <a:extLst>
              <a:ext uri="{FF2B5EF4-FFF2-40B4-BE49-F238E27FC236}">
                <a16:creationId xmlns:a16="http://schemas.microsoft.com/office/drawing/2014/main" id="{5799E7ED-C94E-7987-2806-1F104DB4A651}"/>
              </a:ext>
            </a:extLst>
          </p:cNvPr>
          <p:cNvSpPr txBox="1">
            <a:spLocks/>
          </p:cNvSpPr>
          <p:nvPr/>
        </p:nvSpPr>
        <p:spPr>
          <a:xfrm>
            <a:off x="618895" y="4115818"/>
            <a:ext cx="2509040" cy="55485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その他、重要な関係性</a:t>
            </a:r>
            <a:endParaRPr lang="en-US" altLang="ja-JP" sz="1800" dirty="0"/>
          </a:p>
        </p:txBody>
      </p:sp>
    </p:spTree>
    <p:extLst>
      <p:ext uri="{BB962C8B-B14F-4D97-AF65-F5344CB8AC3E}">
        <p14:creationId xmlns:p14="http://schemas.microsoft.com/office/powerpoint/2010/main" val="14456208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スクリーンに映る光の位置を求める流れ</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16</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383958"/>
            <a:ext cx="7886700" cy="510748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光が光源から出てスクリーンに届くまでに</a:t>
            </a:r>
            <a:r>
              <a:rPr lang="en-US" altLang="ja-JP" sz="1800" dirty="0"/>
              <a:t>BH</a:t>
            </a:r>
            <a:r>
              <a:rPr lang="ja-JP" altLang="en-US" sz="1800"/>
              <a:t>を回る角度　　　とおく。</a:t>
            </a:r>
            <a:endParaRPr lang="en-US" altLang="ja-JP" sz="1800" dirty="0">
              <a:solidFill>
                <a:srgbClr val="C00000"/>
              </a:solidFill>
            </a:endParaRPr>
          </a:p>
          <a:p>
            <a:pPr marL="0" indent="0" eaLnBrk="0">
              <a:lnSpc>
                <a:spcPct val="150000"/>
              </a:lnSpc>
              <a:spcBef>
                <a:spcPts val="0"/>
              </a:spcBef>
              <a:buNone/>
            </a:pPr>
            <a:r>
              <a:rPr lang="ja-JP" altLang="en-US" sz="1800"/>
              <a:t>（計算すると　　は媒介変数となる）</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en-US" altLang="ja-JP" sz="1800" dirty="0"/>
              <a:t>a </a:t>
            </a:r>
            <a:r>
              <a:rPr lang="ja-JP" altLang="en-US" sz="1800"/>
              <a:t>を求める方法</a:t>
            </a:r>
            <a:endParaRPr lang="en-US" altLang="ja-JP" sz="1800" dirty="0"/>
          </a:p>
          <a:p>
            <a:pPr marL="0" indent="0" eaLnBrk="0">
              <a:lnSpc>
                <a:spcPct val="150000"/>
              </a:lnSpc>
              <a:spcBef>
                <a:spcPts val="0"/>
              </a:spcBef>
              <a:buFont typeface="Arial" panose="020B0604020202020204" pitchFamily="34" charset="0"/>
              <a:buNone/>
            </a:pPr>
            <a:r>
              <a:rPr lang="ja-JP" altLang="en-US" sz="1800">
                <a:solidFill>
                  <a:srgbClr val="0070C0"/>
                </a:solidFill>
              </a:rPr>
              <a:t>　幾何的な関係から導出される</a:t>
            </a:r>
            <a:endParaRPr lang="en-US" altLang="ja-JP" sz="1800" dirty="0">
              <a:solidFill>
                <a:srgbClr val="0070C0"/>
              </a:solidFill>
            </a:endParaRPr>
          </a:p>
          <a:p>
            <a:pPr marL="0" indent="0" eaLnBrk="0">
              <a:lnSpc>
                <a:spcPct val="150000"/>
              </a:lnSpc>
              <a:spcBef>
                <a:spcPts val="0"/>
              </a:spcBef>
              <a:buFont typeface="Arial" panose="020B0604020202020204" pitchFamily="34" charset="0"/>
              <a:buNone/>
            </a:pPr>
            <a:endParaRPr lang="en-US" altLang="ja-JP" sz="1800" dirty="0">
              <a:solidFill>
                <a:srgbClr val="C00000"/>
              </a:solidFill>
            </a:endParaRPr>
          </a:p>
          <a:p>
            <a:pPr marL="0" indent="0" eaLnBrk="0">
              <a:lnSpc>
                <a:spcPct val="150000"/>
              </a:lnSpc>
              <a:spcBef>
                <a:spcPts val="0"/>
              </a:spcBef>
              <a:buFont typeface="Arial" panose="020B0604020202020204" pitchFamily="34" charset="0"/>
              <a:buNone/>
            </a:pPr>
            <a:r>
              <a:rPr lang="en-US" altLang="ja-JP" sz="1800" dirty="0"/>
              <a:t>b </a:t>
            </a:r>
            <a:r>
              <a:rPr lang="ja-JP" altLang="en-US" sz="1800"/>
              <a:t>を求める方法</a:t>
            </a:r>
            <a:endParaRPr lang="en-US" altLang="ja-JP" sz="1800" dirty="0"/>
          </a:p>
          <a:p>
            <a:pPr marL="0" indent="0" eaLnBrk="0">
              <a:lnSpc>
                <a:spcPct val="150000"/>
              </a:lnSpc>
              <a:spcBef>
                <a:spcPts val="0"/>
              </a:spcBef>
              <a:buFont typeface="Arial" panose="020B0604020202020204" pitchFamily="34" charset="0"/>
              <a:buNone/>
            </a:pPr>
            <a:r>
              <a:rPr lang="ja-JP" altLang="en-US" sz="1800"/>
              <a:t>　</a:t>
            </a:r>
            <a:r>
              <a:rPr lang="en-US" altLang="ja-JP" sz="1800" dirty="0">
                <a:solidFill>
                  <a:srgbClr val="C00000"/>
                </a:solidFill>
              </a:rPr>
              <a:t>1)</a:t>
            </a:r>
            <a:r>
              <a:rPr lang="ja-JP" altLang="en-US" sz="1800">
                <a:solidFill>
                  <a:srgbClr val="C00000"/>
                </a:solidFill>
              </a:rPr>
              <a:t>　積分によって　　　を　　で表す</a:t>
            </a:r>
            <a:endParaRPr lang="en-US" altLang="ja-JP" sz="1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a:solidFill>
                  <a:srgbClr val="C00000"/>
                </a:solidFill>
              </a:rPr>
              <a:t>　</a:t>
            </a:r>
            <a:r>
              <a:rPr lang="en-US" altLang="ja-JP" sz="1800" dirty="0">
                <a:solidFill>
                  <a:srgbClr val="C00000"/>
                </a:solidFill>
              </a:rPr>
              <a:t>2)</a:t>
            </a:r>
            <a:r>
              <a:rPr lang="ja-JP" altLang="en-US" sz="1800">
                <a:solidFill>
                  <a:srgbClr val="C00000"/>
                </a:solidFill>
              </a:rPr>
              <a:t>　幾何的に　　　を　　で表す</a:t>
            </a:r>
            <a:endParaRPr lang="en-US" altLang="ja-JP" sz="1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dirty="0">
                <a:solidFill>
                  <a:srgbClr val="C00000"/>
                </a:solidFill>
              </a:rPr>
              <a:t>　</a:t>
            </a:r>
            <a:r>
              <a:rPr lang="en-US" altLang="ja-JP" sz="1800" dirty="0">
                <a:solidFill>
                  <a:srgbClr val="C00000"/>
                </a:solidFill>
              </a:rPr>
              <a:t>3)</a:t>
            </a:r>
            <a:r>
              <a:rPr lang="ja-JP" altLang="en-US" sz="1800">
                <a:solidFill>
                  <a:srgbClr val="C00000"/>
                </a:solidFill>
              </a:rPr>
              <a:t>　</a:t>
            </a:r>
            <a:r>
              <a:rPr lang="en-US" altLang="ja-JP" sz="1800" dirty="0">
                <a:solidFill>
                  <a:srgbClr val="C00000"/>
                </a:solidFill>
              </a:rPr>
              <a:t>1) </a:t>
            </a:r>
            <a:r>
              <a:rPr lang="ja-JP" altLang="en-US" sz="1800">
                <a:solidFill>
                  <a:srgbClr val="C00000"/>
                </a:solidFill>
              </a:rPr>
              <a:t>と</a:t>
            </a:r>
            <a:r>
              <a:rPr lang="en-US" altLang="ja-JP" sz="1800" dirty="0">
                <a:solidFill>
                  <a:srgbClr val="C00000"/>
                </a:solidFill>
              </a:rPr>
              <a:t> 2) </a:t>
            </a:r>
            <a:r>
              <a:rPr lang="ja-JP" altLang="en-US" sz="1800">
                <a:solidFill>
                  <a:srgbClr val="C00000"/>
                </a:solidFill>
              </a:rPr>
              <a:t>の　　　を　　について解くことで一意に決まる</a:t>
            </a:r>
            <a:endParaRPr lang="en-US" altLang="ja-JP" sz="1800" dirty="0">
              <a:solidFill>
                <a:srgbClr val="C00000"/>
              </a:solidFill>
            </a:endParaRPr>
          </a:p>
        </p:txBody>
      </p:sp>
      <p:pic>
        <p:nvPicPr>
          <p:cNvPr id="6" name="図 5">
            <a:extLst>
              <a:ext uri="{FF2B5EF4-FFF2-40B4-BE49-F238E27FC236}">
                <a16:creationId xmlns:a16="http://schemas.microsoft.com/office/drawing/2014/main" id="{A48E228D-90D9-D5F3-801E-294F309E1E9D}"/>
              </a:ext>
            </a:extLst>
          </p:cNvPr>
          <p:cNvPicPr>
            <a:picLocks noChangeAspect="1"/>
          </p:cNvPicPr>
          <p:nvPr/>
        </p:nvPicPr>
        <p:blipFill>
          <a:blip r:embed="rId3"/>
          <a:stretch>
            <a:fillRect/>
          </a:stretch>
        </p:blipFill>
        <p:spPr>
          <a:xfrm>
            <a:off x="2999844" y="5248977"/>
            <a:ext cx="367824" cy="250120"/>
          </a:xfrm>
          <a:prstGeom prst="rect">
            <a:avLst/>
          </a:prstGeom>
        </p:spPr>
      </p:pic>
      <p:pic>
        <p:nvPicPr>
          <p:cNvPr id="8" name="図 7">
            <a:extLst>
              <a:ext uri="{FF2B5EF4-FFF2-40B4-BE49-F238E27FC236}">
                <a16:creationId xmlns:a16="http://schemas.microsoft.com/office/drawing/2014/main" id="{E586D6AA-6E9C-996A-9EB7-24E5B48D3F9E}"/>
              </a:ext>
            </a:extLst>
          </p:cNvPr>
          <p:cNvPicPr>
            <a:picLocks noChangeAspect="1"/>
          </p:cNvPicPr>
          <p:nvPr/>
        </p:nvPicPr>
        <p:blipFill>
          <a:blip r:embed="rId3"/>
          <a:stretch>
            <a:fillRect/>
          </a:stretch>
        </p:blipFill>
        <p:spPr>
          <a:xfrm>
            <a:off x="2512425" y="5673973"/>
            <a:ext cx="367824" cy="250120"/>
          </a:xfrm>
          <a:prstGeom prst="rect">
            <a:avLst/>
          </a:prstGeom>
        </p:spPr>
      </p:pic>
      <p:pic>
        <p:nvPicPr>
          <p:cNvPr id="9" name="図 8">
            <a:extLst>
              <a:ext uri="{FF2B5EF4-FFF2-40B4-BE49-F238E27FC236}">
                <a16:creationId xmlns:a16="http://schemas.microsoft.com/office/drawing/2014/main" id="{AED77CD8-8575-8064-4E6F-0A29C9C922BD}"/>
              </a:ext>
            </a:extLst>
          </p:cNvPr>
          <p:cNvPicPr>
            <a:picLocks noChangeAspect="1"/>
          </p:cNvPicPr>
          <p:nvPr/>
        </p:nvPicPr>
        <p:blipFill>
          <a:blip r:embed="rId3"/>
          <a:stretch>
            <a:fillRect/>
          </a:stretch>
        </p:blipFill>
        <p:spPr>
          <a:xfrm>
            <a:off x="2867967" y="6065690"/>
            <a:ext cx="367824" cy="250120"/>
          </a:xfrm>
          <a:prstGeom prst="rect">
            <a:avLst/>
          </a:prstGeom>
        </p:spPr>
      </p:pic>
      <p:pic>
        <p:nvPicPr>
          <p:cNvPr id="11" name="図 10">
            <a:extLst>
              <a:ext uri="{FF2B5EF4-FFF2-40B4-BE49-F238E27FC236}">
                <a16:creationId xmlns:a16="http://schemas.microsoft.com/office/drawing/2014/main" id="{871188CD-BF50-141A-2729-290D31C619FF}"/>
              </a:ext>
            </a:extLst>
          </p:cNvPr>
          <p:cNvPicPr>
            <a:picLocks noChangeAspect="1"/>
          </p:cNvPicPr>
          <p:nvPr/>
        </p:nvPicPr>
        <p:blipFill>
          <a:blip r:embed="rId3"/>
          <a:stretch>
            <a:fillRect/>
          </a:stretch>
        </p:blipFill>
        <p:spPr>
          <a:xfrm>
            <a:off x="6743847" y="1532199"/>
            <a:ext cx="367824" cy="250120"/>
          </a:xfrm>
          <a:prstGeom prst="rect">
            <a:avLst/>
          </a:prstGeom>
        </p:spPr>
      </p:pic>
      <p:pic>
        <p:nvPicPr>
          <p:cNvPr id="17" name="図 16">
            <a:extLst>
              <a:ext uri="{FF2B5EF4-FFF2-40B4-BE49-F238E27FC236}">
                <a16:creationId xmlns:a16="http://schemas.microsoft.com/office/drawing/2014/main" id="{4FBAB462-A1EF-3225-93B1-A195EA2EE6A4}"/>
              </a:ext>
            </a:extLst>
          </p:cNvPr>
          <p:cNvPicPr>
            <a:picLocks noChangeAspect="1"/>
          </p:cNvPicPr>
          <p:nvPr/>
        </p:nvPicPr>
        <p:blipFill>
          <a:blip r:embed="rId4"/>
          <a:stretch>
            <a:fillRect/>
          </a:stretch>
        </p:blipFill>
        <p:spPr>
          <a:xfrm>
            <a:off x="5134408" y="2041890"/>
            <a:ext cx="3039436" cy="2854394"/>
          </a:xfrm>
          <a:prstGeom prst="rect">
            <a:avLst/>
          </a:prstGeom>
        </p:spPr>
      </p:pic>
      <p:pic>
        <p:nvPicPr>
          <p:cNvPr id="18" name="図 17">
            <a:extLst>
              <a:ext uri="{FF2B5EF4-FFF2-40B4-BE49-F238E27FC236}">
                <a16:creationId xmlns:a16="http://schemas.microsoft.com/office/drawing/2014/main" id="{AE70CAB1-F2A3-1EBC-3152-44B001A1450D}"/>
              </a:ext>
            </a:extLst>
          </p:cNvPr>
          <p:cNvPicPr>
            <a:picLocks noChangeAspect="1"/>
          </p:cNvPicPr>
          <p:nvPr/>
        </p:nvPicPr>
        <p:blipFill>
          <a:blip r:embed="rId5"/>
          <a:stretch>
            <a:fillRect/>
          </a:stretch>
        </p:blipFill>
        <p:spPr>
          <a:xfrm>
            <a:off x="4945454" y="1924440"/>
            <a:ext cx="1034797" cy="700577"/>
          </a:xfrm>
          <a:prstGeom prst="rect">
            <a:avLst/>
          </a:prstGeom>
        </p:spPr>
      </p:pic>
      <p:pic>
        <p:nvPicPr>
          <p:cNvPr id="5" name="図 4">
            <a:extLst>
              <a:ext uri="{FF2B5EF4-FFF2-40B4-BE49-F238E27FC236}">
                <a16:creationId xmlns:a16="http://schemas.microsoft.com/office/drawing/2014/main" id="{004BC74F-41A7-F1F0-8632-D267220045EA}"/>
              </a:ext>
            </a:extLst>
          </p:cNvPr>
          <p:cNvPicPr>
            <a:picLocks noChangeAspect="1"/>
          </p:cNvPicPr>
          <p:nvPr/>
        </p:nvPicPr>
        <p:blipFill>
          <a:blip r:embed="rId6"/>
          <a:stretch>
            <a:fillRect/>
          </a:stretch>
        </p:blipFill>
        <p:spPr>
          <a:xfrm>
            <a:off x="2184466" y="1924440"/>
            <a:ext cx="225890" cy="270088"/>
          </a:xfrm>
          <a:prstGeom prst="rect">
            <a:avLst/>
          </a:prstGeom>
        </p:spPr>
      </p:pic>
      <p:pic>
        <p:nvPicPr>
          <p:cNvPr id="12" name="図 11">
            <a:extLst>
              <a:ext uri="{FF2B5EF4-FFF2-40B4-BE49-F238E27FC236}">
                <a16:creationId xmlns:a16="http://schemas.microsoft.com/office/drawing/2014/main" id="{2A721AB3-905D-21CE-440A-D97ADC654FC7}"/>
              </a:ext>
            </a:extLst>
          </p:cNvPr>
          <p:cNvPicPr>
            <a:picLocks noChangeAspect="1"/>
          </p:cNvPicPr>
          <p:nvPr/>
        </p:nvPicPr>
        <p:blipFill>
          <a:blip r:embed="rId7"/>
          <a:stretch>
            <a:fillRect/>
          </a:stretch>
        </p:blipFill>
        <p:spPr>
          <a:xfrm>
            <a:off x="3936562" y="5226023"/>
            <a:ext cx="133549" cy="248019"/>
          </a:xfrm>
          <a:prstGeom prst="rect">
            <a:avLst/>
          </a:prstGeom>
        </p:spPr>
      </p:pic>
      <p:pic>
        <p:nvPicPr>
          <p:cNvPr id="13" name="図 12">
            <a:extLst>
              <a:ext uri="{FF2B5EF4-FFF2-40B4-BE49-F238E27FC236}">
                <a16:creationId xmlns:a16="http://schemas.microsoft.com/office/drawing/2014/main" id="{4ADDA07B-9835-7E9A-F364-045A0370DEEC}"/>
              </a:ext>
            </a:extLst>
          </p:cNvPr>
          <p:cNvPicPr>
            <a:picLocks noChangeAspect="1"/>
          </p:cNvPicPr>
          <p:nvPr/>
        </p:nvPicPr>
        <p:blipFill>
          <a:blip r:embed="rId8"/>
          <a:stretch>
            <a:fillRect/>
          </a:stretch>
        </p:blipFill>
        <p:spPr>
          <a:xfrm>
            <a:off x="3409708" y="5662588"/>
            <a:ext cx="200096" cy="250120"/>
          </a:xfrm>
          <a:prstGeom prst="rect">
            <a:avLst/>
          </a:prstGeom>
        </p:spPr>
      </p:pic>
      <p:pic>
        <p:nvPicPr>
          <p:cNvPr id="14" name="図 13">
            <a:extLst>
              <a:ext uri="{FF2B5EF4-FFF2-40B4-BE49-F238E27FC236}">
                <a16:creationId xmlns:a16="http://schemas.microsoft.com/office/drawing/2014/main" id="{CBFBA30D-99EA-0820-08D1-F9336860BBDF}"/>
              </a:ext>
            </a:extLst>
          </p:cNvPr>
          <p:cNvPicPr>
            <a:picLocks noChangeAspect="1"/>
          </p:cNvPicPr>
          <p:nvPr/>
        </p:nvPicPr>
        <p:blipFill>
          <a:blip r:embed="rId7"/>
          <a:stretch>
            <a:fillRect/>
          </a:stretch>
        </p:blipFill>
        <p:spPr>
          <a:xfrm>
            <a:off x="3803013" y="6065690"/>
            <a:ext cx="133549" cy="248019"/>
          </a:xfrm>
          <a:prstGeom prst="rect">
            <a:avLst/>
          </a:prstGeom>
        </p:spPr>
      </p:pic>
    </p:spTree>
    <p:extLst>
      <p:ext uri="{BB962C8B-B14F-4D97-AF65-F5344CB8AC3E}">
        <p14:creationId xmlns:p14="http://schemas.microsoft.com/office/powerpoint/2010/main" val="5697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2">
            <a:extLst>
              <a:ext uri="{FF2B5EF4-FFF2-40B4-BE49-F238E27FC236}">
                <a16:creationId xmlns:a16="http://schemas.microsoft.com/office/drawing/2014/main" id="{627F5766-C4DB-F323-0467-AA4CDC46F8A2}"/>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球面三角法の余弦定理を用いる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t>　</a:t>
            </a:r>
            <a:r>
              <a:rPr lang="ja-JP" altLang="en-US" sz="1800">
                <a:solidFill>
                  <a:srgbClr val="FF0000"/>
                </a:solidFill>
              </a:rPr>
              <a:t>赤い図</a:t>
            </a:r>
            <a:r>
              <a:rPr lang="ja-JP" altLang="en-US" sz="1800"/>
              <a:t>に注目すると</a:t>
            </a:r>
            <a:endParaRPr lang="en-US" altLang="ja-JP" sz="1500" dirty="0"/>
          </a:p>
          <a:p>
            <a:pPr marL="0" indent="0" eaLnBrk="0">
              <a:lnSpc>
                <a:spcPct val="150000"/>
              </a:lnSpc>
              <a:spcBef>
                <a:spcPts val="0"/>
              </a:spcBef>
              <a:buNone/>
            </a:pPr>
            <a:endParaRPr lang="en-US" altLang="ja-JP" sz="1400" dirty="0"/>
          </a:p>
          <a:p>
            <a:pPr marL="0" indent="0" eaLnBrk="0">
              <a:lnSpc>
                <a:spcPct val="150000"/>
              </a:lnSpc>
              <a:spcBef>
                <a:spcPts val="0"/>
              </a:spcBef>
              <a:buNone/>
            </a:pPr>
            <a:endParaRPr lang="en-US" altLang="ja-JP" sz="1400" dirty="0"/>
          </a:p>
          <a:p>
            <a:pPr marL="0" indent="0" eaLnBrk="0">
              <a:lnSpc>
                <a:spcPct val="150000"/>
              </a:lnSpc>
              <a:spcBef>
                <a:spcPts val="0"/>
              </a:spcBef>
              <a:buNone/>
            </a:pPr>
            <a:endParaRPr lang="en-US" altLang="ja-JP" sz="1400" dirty="0"/>
          </a:p>
          <a:p>
            <a:pPr marL="0" indent="0" eaLnBrk="0">
              <a:lnSpc>
                <a:spcPct val="150000"/>
              </a:lnSpc>
              <a:spcBef>
                <a:spcPts val="0"/>
              </a:spcBef>
              <a:buNone/>
            </a:pPr>
            <a:r>
              <a:rPr lang="en-US" altLang="ja-JP" sz="1800" dirty="0"/>
              <a:t>(2)</a:t>
            </a:r>
            <a:r>
              <a:rPr lang="ja-JP" altLang="en-US" sz="1800"/>
              <a:t>　</a:t>
            </a:r>
            <a:r>
              <a:rPr lang="ja-JP" altLang="en-US" sz="1800">
                <a:solidFill>
                  <a:srgbClr val="0070C0"/>
                </a:solidFill>
              </a:rPr>
              <a:t>青い図</a:t>
            </a:r>
            <a:r>
              <a:rPr lang="ja-JP" altLang="en-US" sz="1800"/>
              <a:t>に注目すると</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17</a:t>
            </a:fld>
            <a:r>
              <a:rPr lang="en-US"/>
              <a:t>/n</a:t>
            </a:r>
            <a:endParaRPr lang="en-US" dirty="0"/>
          </a:p>
        </p:txBody>
      </p:sp>
      <p:pic>
        <p:nvPicPr>
          <p:cNvPr id="10" name="図 9">
            <a:extLst>
              <a:ext uri="{FF2B5EF4-FFF2-40B4-BE49-F238E27FC236}">
                <a16:creationId xmlns:a16="http://schemas.microsoft.com/office/drawing/2014/main" id="{BFCC3694-F0CF-937C-3C2B-DB262B675D13}"/>
              </a:ext>
            </a:extLst>
          </p:cNvPr>
          <p:cNvPicPr>
            <a:picLocks noChangeAspect="1"/>
          </p:cNvPicPr>
          <p:nvPr/>
        </p:nvPicPr>
        <p:blipFill>
          <a:blip r:embed="rId3"/>
          <a:stretch>
            <a:fillRect/>
          </a:stretch>
        </p:blipFill>
        <p:spPr>
          <a:xfrm>
            <a:off x="4033048" y="1708642"/>
            <a:ext cx="2004149" cy="2047018"/>
          </a:xfrm>
          <a:prstGeom prst="rect">
            <a:avLst/>
          </a:prstGeom>
        </p:spPr>
      </p:pic>
      <p:pic>
        <p:nvPicPr>
          <p:cNvPr id="13" name="図 12">
            <a:extLst>
              <a:ext uri="{FF2B5EF4-FFF2-40B4-BE49-F238E27FC236}">
                <a16:creationId xmlns:a16="http://schemas.microsoft.com/office/drawing/2014/main" id="{D1E92DC0-FF08-B598-87DB-08F429745C9C}"/>
              </a:ext>
            </a:extLst>
          </p:cNvPr>
          <p:cNvPicPr>
            <a:picLocks noChangeAspect="1"/>
          </p:cNvPicPr>
          <p:nvPr/>
        </p:nvPicPr>
        <p:blipFill>
          <a:blip r:embed="rId4"/>
          <a:stretch>
            <a:fillRect/>
          </a:stretch>
        </p:blipFill>
        <p:spPr>
          <a:xfrm>
            <a:off x="6037197" y="1674354"/>
            <a:ext cx="2562869" cy="1882924"/>
          </a:xfrm>
          <a:prstGeom prst="rect">
            <a:avLst/>
          </a:prstGeom>
        </p:spPr>
      </p:pic>
      <p:sp>
        <p:nvSpPr>
          <p:cNvPr id="16" name="正方形/長方形 15">
            <a:extLst>
              <a:ext uri="{FF2B5EF4-FFF2-40B4-BE49-F238E27FC236}">
                <a16:creationId xmlns:a16="http://schemas.microsoft.com/office/drawing/2014/main" id="{D3417A28-57AD-D5F8-079A-11ADA2203B7D}"/>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タイトル 1">
            <a:extLst>
              <a:ext uri="{FF2B5EF4-FFF2-40B4-BE49-F238E27FC236}">
                <a16:creationId xmlns:a16="http://schemas.microsoft.com/office/drawing/2014/main" id="{80E06659-C246-EC7A-CCD2-0334397ABEE7}"/>
              </a:ext>
            </a:extLst>
          </p:cNvPr>
          <p:cNvSpPr>
            <a:spLocks noGrp="1"/>
          </p:cNvSpPr>
          <p:nvPr>
            <p:ph type="title"/>
          </p:nvPr>
        </p:nvSpPr>
        <p:spPr>
          <a:xfrm>
            <a:off x="628651" y="67622"/>
            <a:ext cx="7886700" cy="984738"/>
          </a:xfrm>
        </p:spPr>
        <p:txBody>
          <a:bodyPr>
            <a:normAutofit/>
          </a:bodyPr>
          <a:lstStyle/>
          <a:p>
            <a:r>
              <a:rPr lang="ja-JP" altLang="en-US">
                <a:solidFill>
                  <a:srgbClr val="0070C0"/>
                </a:solidFill>
              </a:rPr>
              <a:t>角度の関係性から</a:t>
            </a:r>
            <a:r>
              <a:rPr lang="en-US" altLang="ja-JP" dirty="0">
                <a:solidFill>
                  <a:srgbClr val="0070C0"/>
                </a:solidFill>
              </a:rPr>
              <a:t> a </a:t>
            </a:r>
            <a:r>
              <a:rPr lang="ja-JP" altLang="en-US">
                <a:solidFill>
                  <a:srgbClr val="0070C0"/>
                </a:solidFill>
              </a:rPr>
              <a:t>を求める</a:t>
            </a:r>
            <a:endParaRPr kumimoji="1" lang="ja-JP" altLang="en-US">
              <a:solidFill>
                <a:srgbClr val="0070C0"/>
              </a:solidFill>
              <a:latin typeface="Hiragino Kaku Gothic Std W8" panose="020B0800000000000000" pitchFamily="34" charset="-128"/>
              <a:ea typeface="Hiragino Kaku Gothic Std W8" panose="020B0800000000000000" pitchFamily="34" charset="-128"/>
            </a:endParaRPr>
          </a:p>
        </p:txBody>
      </p:sp>
      <p:pic>
        <p:nvPicPr>
          <p:cNvPr id="5" name="図 4">
            <a:extLst>
              <a:ext uri="{FF2B5EF4-FFF2-40B4-BE49-F238E27FC236}">
                <a16:creationId xmlns:a16="http://schemas.microsoft.com/office/drawing/2014/main" id="{13BC780B-3496-0939-6535-25264D98A3FE}"/>
              </a:ext>
            </a:extLst>
          </p:cNvPr>
          <p:cNvPicPr>
            <a:picLocks noChangeAspect="1"/>
          </p:cNvPicPr>
          <p:nvPr/>
        </p:nvPicPr>
        <p:blipFill>
          <a:blip r:embed="rId5"/>
          <a:stretch>
            <a:fillRect/>
          </a:stretch>
        </p:blipFill>
        <p:spPr>
          <a:xfrm>
            <a:off x="4215708" y="1380808"/>
            <a:ext cx="3982884" cy="224599"/>
          </a:xfrm>
          <a:prstGeom prst="rect">
            <a:avLst/>
          </a:prstGeom>
        </p:spPr>
      </p:pic>
      <p:pic>
        <p:nvPicPr>
          <p:cNvPr id="9" name="図 8">
            <a:extLst>
              <a:ext uri="{FF2B5EF4-FFF2-40B4-BE49-F238E27FC236}">
                <a16:creationId xmlns:a16="http://schemas.microsoft.com/office/drawing/2014/main" id="{684285BD-784C-20FF-E5BC-B6FC0E1DF107}"/>
              </a:ext>
            </a:extLst>
          </p:cNvPr>
          <p:cNvPicPr>
            <a:picLocks noChangeAspect="1"/>
          </p:cNvPicPr>
          <p:nvPr/>
        </p:nvPicPr>
        <p:blipFill>
          <a:blip r:embed="rId6"/>
          <a:stretch>
            <a:fillRect/>
          </a:stretch>
        </p:blipFill>
        <p:spPr>
          <a:xfrm>
            <a:off x="1758612" y="1708642"/>
            <a:ext cx="1574312" cy="1712320"/>
          </a:xfrm>
          <a:prstGeom prst="rect">
            <a:avLst/>
          </a:prstGeom>
        </p:spPr>
      </p:pic>
      <p:pic>
        <p:nvPicPr>
          <p:cNvPr id="12" name="図 11">
            <a:extLst>
              <a:ext uri="{FF2B5EF4-FFF2-40B4-BE49-F238E27FC236}">
                <a16:creationId xmlns:a16="http://schemas.microsoft.com/office/drawing/2014/main" id="{A6A9E39F-A822-1782-4074-7359FBD9C64E}"/>
              </a:ext>
            </a:extLst>
          </p:cNvPr>
          <p:cNvPicPr>
            <a:picLocks noChangeAspect="1"/>
          </p:cNvPicPr>
          <p:nvPr/>
        </p:nvPicPr>
        <p:blipFill>
          <a:blip r:embed="rId7"/>
          <a:stretch>
            <a:fillRect/>
          </a:stretch>
        </p:blipFill>
        <p:spPr>
          <a:xfrm>
            <a:off x="1135390" y="3810045"/>
            <a:ext cx="6160636" cy="808620"/>
          </a:xfrm>
          <a:prstGeom prst="rect">
            <a:avLst/>
          </a:prstGeom>
        </p:spPr>
      </p:pic>
      <p:pic>
        <p:nvPicPr>
          <p:cNvPr id="4" name="図 3">
            <a:extLst>
              <a:ext uri="{FF2B5EF4-FFF2-40B4-BE49-F238E27FC236}">
                <a16:creationId xmlns:a16="http://schemas.microsoft.com/office/drawing/2014/main" id="{EB30ABD6-391F-678A-B3A7-48E79011AC94}"/>
              </a:ext>
            </a:extLst>
          </p:cNvPr>
          <p:cNvPicPr>
            <a:picLocks noChangeAspect="1"/>
          </p:cNvPicPr>
          <p:nvPr/>
        </p:nvPicPr>
        <p:blipFill>
          <a:blip r:embed="rId8"/>
          <a:stretch>
            <a:fillRect/>
          </a:stretch>
        </p:blipFill>
        <p:spPr>
          <a:xfrm>
            <a:off x="1170893" y="5239518"/>
            <a:ext cx="6515239" cy="1306313"/>
          </a:xfrm>
          <a:prstGeom prst="rect">
            <a:avLst/>
          </a:prstGeom>
        </p:spPr>
      </p:pic>
    </p:spTree>
    <p:extLst>
      <p:ext uri="{BB962C8B-B14F-4D97-AF65-F5344CB8AC3E}">
        <p14:creationId xmlns:p14="http://schemas.microsoft.com/office/powerpoint/2010/main" val="15339923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コンテンツ プレースホルダー 2">
            <a:extLst>
              <a:ext uri="{FF2B5EF4-FFF2-40B4-BE49-F238E27FC236}">
                <a16:creationId xmlns:a16="http://schemas.microsoft.com/office/drawing/2014/main" id="{3D1F7D70-4CDE-A5D7-1073-A5704618FADF}"/>
              </a:ext>
            </a:extLst>
          </p:cNvPr>
          <p:cNvSpPr txBox="1">
            <a:spLocks/>
          </p:cNvSpPr>
          <p:nvPr/>
        </p:nvSpPr>
        <p:spPr>
          <a:xfrm>
            <a:off x="628650" y="1383958"/>
            <a:ext cx="7886700" cy="510748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en-US" altLang="ja-JP" sz="1800" dirty="0"/>
              <a:t>b </a:t>
            </a:r>
            <a:r>
              <a:rPr lang="ja-JP" altLang="en-US" sz="1800"/>
              <a:t>を求める準備として、光の軌道を表す微分方程式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を簡単に変形しておく。</a:t>
            </a:r>
            <a:endParaRPr lang="en-US" altLang="ja-JP" sz="1800" dirty="0"/>
          </a:p>
          <a:p>
            <a:pPr marL="0" indent="0" eaLnBrk="0">
              <a:lnSpc>
                <a:spcPct val="150000"/>
              </a:lnSpc>
              <a:spcBef>
                <a:spcPts val="0"/>
              </a:spcBef>
              <a:buNone/>
            </a:pPr>
            <a:r>
              <a:rPr lang="en-US" altLang="ja-JP" sz="1800" dirty="0"/>
              <a:t>BH</a:t>
            </a:r>
            <a:r>
              <a:rPr lang="ja-JP" altLang="en-US" sz="1800"/>
              <a:t>と光の最近接点を　　最近接距離を　　、　　　　　とおいて</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と定義する。ここで</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p:txBody>
      </p:sp>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微分方程式の変形</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18</a:t>
            </a:fld>
            <a:r>
              <a:rPr lang="en-US" dirty="0"/>
              <a:t>/n</a:t>
            </a:r>
          </a:p>
        </p:txBody>
      </p:sp>
      <p:pic>
        <p:nvPicPr>
          <p:cNvPr id="6" name="図 5">
            <a:extLst>
              <a:ext uri="{FF2B5EF4-FFF2-40B4-BE49-F238E27FC236}">
                <a16:creationId xmlns:a16="http://schemas.microsoft.com/office/drawing/2014/main" id="{70A6D8B3-4FC0-C389-0C10-0BDCB1B6BADE}"/>
              </a:ext>
            </a:extLst>
          </p:cNvPr>
          <p:cNvPicPr>
            <a:picLocks noChangeAspect="1"/>
          </p:cNvPicPr>
          <p:nvPr/>
        </p:nvPicPr>
        <p:blipFill>
          <a:blip r:embed="rId3"/>
          <a:stretch>
            <a:fillRect/>
          </a:stretch>
        </p:blipFill>
        <p:spPr>
          <a:xfrm>
            <a:off x="4885649" y="3606327"/>
            <a:ext cx="227503" cy="210651"/>
          </a:xfrm>
          <a:prstGeom prst="rect">
            <a:avLst/>
          </a:prstGeom>
        </p:spPr>
      </p:pic>
      <p:pic>
        <p:nvPicPr>
          <p:cNvPr id="8" name="図 7">
            <a:extLst>
              <a:ext uri="{FF2B5EF4-FFF2-40B4-BE49-F238E27FC236}">
                <a16:creationId xmlns:a16="http://schemas.microsoft.com/office/drawing/2014/main" id="{63E271FE-C424-F114-72A0-C9AD04A742B9}"/>
              </a:ext>
            </a:extLst>
          </p:cNvPr>
          <p:cNvPicPr>
            <a:picLocks noChangeAspect="1"/>
          </p:cNvPicPr>
          <p:nvPr/>
        </p:nvPicPr>
        <p:blipFill>
          <a:blip r:embed="rId4"/>
          <a:stretch>
            <a:fillRect/>
          </a:stretch>
        </p:blipFill>
        <p:spPr>
          <a:xfrm>
            <a:off x="5591066" y="3431100"/>
            <a:ext cx="695837" cy="565845"/>
          </a:xfrm>
          <a:prstGeom prst="rect">
            <a:avLst/>
          </a:prstGeom>
        </p:spPr>
      </p:pic>
      <p:pic>
        <p:nvPicPr>
          <p:cNvPr id="3" name="図 2">
            <a:extLst>
              <a:ext uri="{FF2B5EF4-FFF2-40B4-BE49-F238E27FC236}">
                <a16:creationId xmlns:a16="http://schemas.microsoft.com/office/drawing/2014/main" id="{BD451B37-1A71-592D-12FB-F8D5822AA115}"/>
              </a:ext>
            </a:extLst>
          </p:cNvPr>
          <p:cNvPicPr>
            <a:picLocks noChangeAspect="1"/>
          </p:cNvPicPr>
          <p:nvPr/>
        </p:nvPicPr>
        <p:blipFill>
          <a:blip r:embed="rId5"/>
          <a:stretch>
            <a:fillRect/>
          </a:stretch>
        </p:blipFill>
        <p:spPr>
          <a:xfrm>
            <a:off x="2336776" y="4156997"/>
            <a:ext cx="4503454" cy="733839"/>
          </a:xfrm>
          <a:prstGeom prst="rect">
            <a:avLst/>
          </a:prstGeom>
        </p:spPr>
      </p:pic>
      <p:pic>
        <p:nvPicPr>
          <p:cNvPr id="5" name="図 4">
            <a:extLst>
              <a:ext uri="{FF2B5EF4-FFF2-40B4-BE49-F238E27FC236}">
                <a16:creationId xmlns:a16="http://schemas.microsoft.com/office/drawing/2014/main" id="{74EFC582-2C0B-FD3D-146D-1CE807F2CFF5}"/>
              </a:ext>
            </a:extLst>
          </p:cNvPr>
          <p:cNvPicPr>
            <a:picLocks noChangeAspect="1"/>
          </p:cNvPicPr>
          <p:nvPr/>
        </p:nvPicPr>
        <p:blipFill>
          <a:blip r:embed="rId6"/>
          <a:stretch>
            <a:fillRect/>
          </a:stretch>
        </p:blipFill>
        <p:spPr>
          <a:xfrm>
            <a:off x="3144645" y="5224686"/>
            <a:ext cx="1542316" cy="318803"/>
          </a:xfrm>
          <a:prstGeom prst="rect">
            <a:avLst/>
          </a:prstGeom>
        </p:spPr>
      </p:pic>
      <p:pic>
        <p:nvPicPr>
          <p:cNvPr id="9" name="図 8">
            <a:extLst>
              <a:ext uri="{FF2B5EF4-FFF2-40B4-BE49-F238E27FC236}">
                <a16:creationId xmlns:a16="http://schemas.microsoft.com/office/drawing/2014/main" id="{FEF40425-B022-3D3E-8141-824AEA78468D}"/>
              </a:ext>
            </a:extLst>
          </p:cNvPr>
          <p:cNvPicPr>
            <a:picLocks noChangeAspect="1"/>
          </p:cNvPicPr>
          <p:nvPr/>
        </p:nvPicPr>
        <p:blipFill>
          <a:blip r:embed="rId7"/>
          <a:stretch>
            <a:fillRect/>
          </a:stretch>
        </p:blipFill>
        <p:spPr>
          <a:xfrm>
            <a:off x="2459315" y="2055518"/>
            <a:ext cx="4225368" cy="733839"/>
          </a:xfrm>
          <a:prstGeom prst="rect">
            <a:avLst/>
          </a:prstGeom>
        </p:spPr>
      </p:pic>
      <p:pic>
        <p:nvPicPr>
          <p:cNvPr id="10" name="図 9">
            <a:extLst>
              <a:ext uri="{FF2B5EF4-FFF2-40B4-BE49-F238E27FC236}">
                <a16:creationId xmlns:a16="http://schemas.microsoft.com/office/drawing/2014/main" id="{05DC108D-4205-9416-1BD6-FD6E1AF55AC5}"/>
              </a:ext>
            </a:extLst>
          </p:cNvPr>
          <p:cNvPicPr>
            <a:picLocks noChangeAspect="1"/>
          </p:cNvPicPr>
          <p:nvPr/>
        </p:nvPicPr>
        <p:blipFill>
          <a:blip r:embed="rId8"/>
          <a:stretch>
            <a:fillRect/>
          </a:stretch>
        </p:blipFill>
        <p:spPr>
          <a:xfrm>
            <a:off x="3056873" y="3630177"/>
            <a:ext cx="175543" cy="210651"/>
          </a:xfrm>
          <a:prstGeom prst="rect">
            <a:avLst/>
          </a:prstGeom>
        </p:spPr>
      </p:pic>
    </p:spTree>
    <p:extLst>
      <p:ext uri="{BB962C8B-B14F-4D97-AF65-F5344CB8AC3E}">
        <p14:creationId xmlns:p14="http://schemas.microsoft.com/office/powerpoint/2010/main" val="15327689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図 14">
            <a:extLst>
              <a:ext uri="{FF2B5EF4-FFF2-40B4-BE49-F238E27FC236}">
                <a16:creationId xmlns:a16="http://schemas.microsoft.com/office/drawing/2014/main" id="{8F805DA7-6152-88E5-F6E4-DBE60E17133B}"/>
              </a:ext>
            </a:extLst>
          </p:cNvPr>
          <p:cNvPicPr>
            <a:picLocks noChangeAspect="1"/>
          </p:cNvPicPr>
          <p:nvPr/>
        </p:nvPicPr>
        <p:blipFill>
          <a:blip r:embed="rId3"/>
          <a:stretch>
            <a:fillRect/>
          </a:stretch>
        </p:blipFill>
        <p:spPr>
          <a:xfrm>
            <a:off x="4913218" y="2354547"/>
            <a:ext cx="3444015" cy="3061468"/>
          </a:xfrm>
          <a:prstGeom prst="rect">
            <a:avLst/>
          </a:prstGeom>
        </p:spPr>
      </p:pic>
      <p:pic>
        <p:nvPicPr>
          <p:cNvPr id="8" name="図 7">
            <a:extLst>
              <a:ext uri="{FF2B5EF4-FFF2-40B4-BE49-F238E27FC236}">
                <a16:creationId xmlns:a16="http://schemas.microsoft.com/office/drawing/2014/main" id="{5D173B8A-2413-1D50-EF07-E90DF62C3C40}"/>
              </a:ext>
            </a:extLst>
          </p:cNvPr>
          <p:cNvPicPr>
            <a:picLocks noChangeAspect="1"/>
          </p:cNvPicPr>
          <p:nvPr/>
        </p:nvPicPr>
        <p:blipFill>
          <a:blip r:embed="rId4"/>
          <a:stretch>
            <a:fillRect/>
          </a:stretch>
        </p:blipFill>
        <p:spPr>
          <a:xfrm>
            <a:off x="760053" y="2406073"/>
            <a:ext cx="3260187" cy="2909025"/>
          </a:xfrm>
          <a:prstGeom prst="rect">
            <a:avLst/>
          </a:prstGeom>
        </p:spPr>
      </p:pic>
      <p:sp>
        <p:nvSpPr>
          <p:cNvPr id="4" name="正方形/長方形 3">
            <a:extLst>
              <a:ext uri="{FF2B5EF4-FFF2-40B4-BE49-F238E27FC236}">
                <a16:creationId xmlns:a16="http://schemas.microsoft.com/office/drawing/2014/main" id="{9CF5ADBC-63D6-C438-7B21-4E435C4E2EC9}"/>
              </a:ext>
            </a:extLst>
          </p:cNvPr>
          <p:cNvSpPr/>
          <p:nvPr/>
        </p:nvSpPr>
        <p:spPr>
          <a:xfrm>
            <a:off x="0"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1" y="67622"/>
            <a:ext cx="7886700" cy="984738"/>
          </a:xfrm>
        </p:spPr>
        <p:txBody>
          <a:bodyPr>
            <a:normAutofit/>
          </a:bodyPr>
          <a:lstStyle/>
          <a:p>
            <a:r>
              <a:rPr kumimoji="1" lang="en-US" altLang="ja-JP" dirty="0">
                <a:solidFill>
                  <a:srgbClr val="C00000"/>
                </a:solidFill>
                <a:latin typeface="Hiragino Kaku Gothic Std W8" panose="020B0800000000000000" pitchFamily="34" charset="-128"/>
                <a:ea typeface="Hiragino Kaku Gothic Std W8" panose="020B0800000000000000" pitchFamily="34" charset="-128"/>
              </a:rPr>
              <a:t>1)</a:t>
            </a:r>
            <a:r>
              <a:rPr kumimoji="1" lang="ja-JP" altLang="en-US">
                <a:solidFill>
                  <a:srgbClr val="C00000"/>
                </a:solidFill>
                <a:latin typeface="Hiragino Kaku Gothic Std W8" panose="020B0800000000000000" pitchFamily="34" charset="-128"/>
                <a:ea typeface="Hiragino Kaku Gothic Std W8" panose="020B0800000000000000" pitchFamily="34" charset="-128"/>
              </a:rPr>
              <a:t>　軌道の分類と</a:t>
            </a:r>
            <a:r>
              <a:rPr lang="ja-JP" altLang="en-US">
                <a:solidFill>
                  <a:srgbClr val="C00000"/>
                </a:solidFill>
              </a:rPr>
              <a:t>積分による</a:t>
            </a:r>
            <a:r>
              <a:rPr kumimoji="1" lang="ja-JP" altLang="en-US">
                <a:solidFill>
                  <a:srgbClr val="C00000"/>
                </a:solidFill>
                <a:latin typeface="Hiragino Kaku Gothic Std W8" panose="020B0800000000000000" pitchFamily="34" charset="-128"/>
                <a:ea typeface="Hiragino Kaku Gothic Std W8" panose="020B0800000000000000" pitchFamily="34" charset="-128"/>
              </a:rPr>
              <a:t>角度の評価</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19</a:t>
            </a:fld>
            <a:r>
              <a:rPr lang="en-US"/>
              <a:t>/n</a:t>
            </a:r>
            <a:endParaRPr lang="en-US" dirty="0"/>
          </a:p>
        </p:txBody>
      </p:sp>
      <p:sp>
        <p:nvSpPr>
          <p:cNvPr id="6" name="コンテンツ プレースホルダー 2">
            <a:extLst>
              <a:ext uri="{FF2B5EF4-FFF2-40B4-BE49-F238E27FC236}">
                <a16:creationId xmlns:a16="http://schemas.microsoft.com/office/drawing/2014/main" id="{4935F7D8-80C7-5D4D-D1C1-5D617CAB535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最近接点　　が、軌道　　上にある時とない時で場合分けして　　　を考える。</a:t>
            </a:r>
            <a:endParaRPr lang="en-US" altLang="ja-JP" sz="1800" dirty="0"/>
          </a:p>
        </p:txBody>
      </p:sp>
      <p:pic>
        <p:nvPicPr>
          <p:cNvPr id="5" name="図 4">
            <a:extLst>
              <a:ext uri="{FF2B5EF4-FFF2-40B4-BE49-F238E27FC236}">
                <a16:creationId xmlns:a16="http://schemas.microsoft.com/office/drawing/2014/main" id="{59A6CE30-C356-B99D-6828-62364BFBBD74}"/>
              </a:ext>
            </a:extLst>
          </p:cNvPr>
          <p:cNvPicPr>
            <a:picLocks noChangeAspect="1"/>
          </p:cNvPicPr>
          <p:nvPr/>
        </p:nvPicPr>
        <p:blipFill>
          <a:blip r:embed="rId5"/>
          <a:stretch>
            <a:fillRect/>
          </a:stretch>
        </p:blipFill>
        <p:spPr>
          <a:xfrm>
            <a:off x="7282860" y="1397393"/>
            <a:ext cx="367824" cy="250120"/>
          </a:xfrm>
          <a:prstGeom prst="rect">
            <a:avLst/>
          </a:prstGeom>
        </p:spPr>
      </p:pic>
      <p:cxnSp>
        <p:nvCxnSpPr>
          <p:cNvPr id="9" name="直線コネクタ 8">
            <a:extLst>
              <a:ext uri="{FF2B5EF4-FFF2-40B4-BE49-F238E27FC236}">
                <a16:creationId xmlns:a16="http://schemas.microsoft.com/office/drawing/2014/main" id="{211EDC25-1F07-4C3D-75B9-3F57DC86A7C4}"/>
              </a:ext>
            </a:extLst>
          </p:cNvPr>
          <p:cNvCxnSpPr>
            <a:cxnSpLocks/>
            <a:endCxn id="6" idx="2"/>
          </p:cNvCxnSpPr>
          <p:nvPr/>
        </p:nvCxnSpPr>
        <p:spPr>
          <a:xfrm>
            <a:off x="4563774" y="2354547"/>
            <a:ext cx="0" cy="4136899"/>
          </a:xfrm>
          <a:prstGeom prst="line">
            <a:avLst/>
          </a:prstGeom>
        </p:spPr>
        <p:style>
          <a:lnRef idx="1">
            <a:schemeClr val="dk1"/>
          </a:lnRef>
          <a:fillRef idx="0">
            <a:schemeClr val="dk1"/>
          </a:fillRef>
          <a:effectRef idx="0">
            <a:schemeClr val="dk1"/>
          </a:effectRef>
          <a:fontRef idx="minor">
            <a:schemeClr val="tx1"/>
          </a:fontRef>
        </p:style>
      </p:cxnSp>
      <p:pic>
        <p:nvPicPr>
          <p:cNvPr id="14" name="図 13">
            <a:extLst>
              <a:ext uri="{FF2B5EF4-FFF2-40B4-BE49-F238E27FC236}">
                <a16:creationId xmlns:a16="http://schemas.microsoft.com/office/drawing/2014/main" id="{F721C0CC-8B9A-F37C-F91D-C383A7D9867C}"/>
              </a:ext>
            </a:extLst>
          </p:cNvPr>
          <p:cNvPicPr>
            <a:picLocks noChangeAspect="1"/>
          </p:cNvPicPr>
          <p:nvPr/>
        </p:nvPicPr>
        <p:blipFill>
          <a:blip r:embed="rId6"/>
          <a:stretch>
            <a:fillRect/>
          </a:stretch>
        </p:blipFill>
        <p:spPr>
          <a:xfrm>
            <a:off x="1769535" y="1415610"/>
            <a:ext cx="175543" cy="210651"/>
          </a:xfrm>
          <a:prstGeom prst="rect">
            <a:avLst/>
          </a:prstGeom>
        </p:spPr>
      </p:pic>
      <p:cxnSp>
        <p:nvCxnSpPr>
          <p:cNvPr id="19" name="直線コネクタ 18">
            <a:extLst>
              <a:ext uri="{FF2B5EF4-FFF2-40B4-BE49-F238E27FC236}">
                <a16:creationId xmlns:a16="http://schemas.microsoft.com/office/drawing/2014/main" id="{BEB68716-DEDE-EC7A-EBC0-52D8B10E8AB0}"/>
              </a:ext>
            </a:extLst>
          </p:cNvPr>
          <p:cNvCxnSpPr>
            <a:cxnSpLocks/>
          </p:cNvCxnSpPr>
          <p:nvPr/>
        </p:nvCxnSpPr>
        <p:spPr>
          <a:xfrm>
            <a:off x="1375954" y="6083618"/>
            <a:ext cx="1206379" cy="7289"/>
          </a:xfrm>
          <a:prstGeom prst="line">
            <a:avLst/>
          </a:prstGeom>
          <a:ln>
            <a:solidFill>
              <a:srgbClr val="C00000"/>
            </a:solidFill>
          </a:ln>
        </p:spPr>
        <p:style>
          <a:lnRef idx="2">
            <a:schemeClr val="accent2"/>
          </a:lnRef>
          <a:fillRef idx="0">
            <a:schemeClr val="accent2"/>
          </a:fillRef>
          <a:effectRef idx="1">
            <a:schemeClr val="accent2"/>
          </a:effectRef>
          <a:fontRef idx="minor">
            <a:schemeClr val="tx1"/>
          </a:fontRef>
        </p:style>
      </p:cxnSp>
      <p:cxnSp>
        <p:nvCxnSpPr>
          <p:cNvPr id="20" name="直線コネクタ 19">
            <a:extLst>
              <a:ext uri="{FF2B5EF4-FFF2-40B4-BE49-F238E27FC236}">
                <a16:creationId xmlns:a16="http://schemas.microsoft.com/office/drawing/2014/main" id="{ED262ABA-D729-91F9-8892-B0C78DDA35F7}"/>
              </a:ext>
            </a:extLst>
          </p:cNvPr>
          <p:cNvCxnSpPr>
            <a:cxnSpLocks/>
          </p:cNvCxnSpPr>
          <p:nvPr/>
        </p:nvCxnSpPr>
        <p:spPr>
          <a:xfrm>
            <a:off x="2826828" y="6090907"/>
            <a:ext cx="1595281" cy="0"/>
          </a:xfrm>
          <a:prstGeom prst="line">
            <a:avLst/>
          </a:prstGeom>
          <a:ln>
            <a:solidFill>
              <a:srgbClr val="C00000"/>
            </a:solidFill>
          </a:ln>
        </p:spPr>
        <p:style>
          <a:lnRef idx="2">
            <a:schemeClr val="accent2"/>
          </a:lnRef>
          <a:fillRef idx="0">
            <a:schemeClr val="accent2"/>
          </a:fillRef>
          <a:effectRef idx="1">
            <a:schemeClr val="accent2"/>
          </a:effectRef>
          <a:fontRef idx="minor">
            <a:schemeClr val="tx1"/>
          </a:fontRef>
        </p:style>
      </p:cxnSp>
      <p:pic>
        <p:nvPicPr>
          <p:cNvPr id="21" name="図 20">
            <a:extLst>
              <a:ext uri="{FF2B5EF4-FFF2-40B4-BE49-F238E27FC236}">
                <a16:creationId xmlns:a16="http://schemas.microsoft.com/office/drawing/2014/main" id="{622F0235-6F44-63B6-5B9C-A513EA673C82}"/>
              </a:ext>
            </a:extLst>
          </p:cNvPr>
          <p:cNvPicPr>
            <a:picLocks noChangeAspect="1"/>
          </p:cNvPicPr>
          <p:nvPr/>
        </p:nvPicPr>
        <p:blipFill>
          <a:blip r:embed="rId7"/>
          <a:stretch>
            <a:fillRect/>
          </a:stretch>
        </p:blipFill>
        <p:spPr>
          <a:xfrm>
            <a:off x="2037278" y="6017675"/>
            <a:ext cx="45719" cy="140967"/>
          </a:xfrm>
          <a:prstGeom prst="rect">
            <a:avLst/>
          </a:prstGeom>
        </p:spPr>
      </p:pic>
      <p:pic>
        <p:nvPicPr>
          <p:cNvPr id="22" name="図 21">
            <a:extLst>
              <a:ext uri="{FF2B5EF4-FFF2-40B4-BE49-F238E27FC236}">
                <a16:creationId xmlns:a16="http://schemas.microsoft.com/office/drawing/2014/main" id="{E5DAF327-12CB-D4C2-5284-318F29CD8E8E}"/>
              </a:ext>
            </a:extLst>
          </p:cNvPr>
          <p:cNvPicPr>
            <a:picLocks noChangeAspect="1"/>
          </p:cNvPicPr>
          <p:nvPr/>
        </p:nvPicPr>
        <p:blipFill>
          <a:blip r:embed="rId7"/>
          <a:stretch>
            <a:fillRect/>
          </a:stretch>
        </p:blipFill>
        <p:spPr>
          <a:xfrm>
            <a:off x="3551021" y="6013135"/>
            <a:ext cx="45719" cy="140967"/>
          </a:xfrm>
          <a:prstGeom prst="rect">
            <a:avLst/>
          </a:prstGeom>
        </p:spPr>
      </p:pic>
      <p:pic>
        <p:nvPicPr>
          <p:cNvPr id="23" name="図 22">
            <a:extLst>
              <a:ext uri="{FF2B5EF4-FFF2-40B4-BE49-F238E27FC236}">
                <a16:creationId xmlns:a16="http://schemas.microsoft.com/office/drawing/2014/main" id="{F640F738-31C6-3D26-3D85-C41174AF305E}"/>
              </a:ext>
            </a:extLst>
          </p:cNvPr>
          <p:cNvPicPr>
            <a:picLocks noChangeAspect="1"/>
          </p:cNvPicPr>
          <p:nvPr/>
        </p:nvPicPr>
        <p:blipFill>
          <a:blip r:embed="rId8"/>
          <a:stretch>
            <a:fillRect/>
          </a:stretch>
        </p:blipFill>
        <p:spPr>
          <a:xfrm>
            <a:off x="1975238" y="6239755"/>
            <a:ext cx="169797" cy="131206"/>
          </a:xfrm>
          <a:prstGeom prst="rect">
            <a:avLst/>
          </a:prstGeom>
        </p:spPr>
      </p:pic>
      <p:pic>
        <p:nvPicPr>
          <p:cNvPr id="24" name="図 23">
            <a:extLst>
              <a:ext uri="{FF2B5EF4-FFF2-40B4-BE49-F238E27FC236}">
                <a16:creationId xmlns:a16="http://schemas.microsoft.com/office/drawing/2014/main" id="{6A1AA9F9-5D46-58F8-2E80-07D714705725}"/>
              </a:ext>
            </a:extLst>
          </p:cNvPr>
          <p:cNvPicPr>
            <a:picLocks noChangeAspect="1"/>
          </p:cNvPicPr>
          <p:nvPr/>
        </p:nvPicPr>
        <p:blipFill>
          <a:blip r:embed="rId9"/>
          <a:stretch>
            <a:fillRect/>
          </a:stretch>
        </p:blipFill>
        <p:spPr>
          <a:xfrm>
            <a:off x="3458827" y="6210843"/>
            <a:ext cx="169797" cy="266822"/>
          </a:xfrm>
          <a:prstGeom prst="rect">
            <a:avLst/>
          </a:prstGeom>
        </p:spPr>
      </p:pic>
      <p:pic>
        <p:nvPicPr>
          <p:cNvPr id="25" name="図 24">
            <a:extLst>
              <a:ext uri="{FF2B5EF4-FFF2-40B4-BE49-F238E27FC236}">
                <a16:creationId xmlns:a16="http://schemas.microsoft.com/office/drawing/2014/main" id="{9B0E5589-220B-6C68-43CF-1C7A7742D3AE}"/>
              </a:ext>
            </a:extLst>
          </p:cNvPr>
          <p:cNvPicPr>
            <a:picLocks noChangeAspect="1"/>
          </p:cNvPicPr>
          <p:nvPr/>
        </p:nvPicPr>
        <p:blipFill>
          <a:blip r:embed="rId10"/>
          <a:stretch>
            <a:fillRect/>
          </a:stretch>
        </p:blipFill>
        <p:spPr>
          <a:xfrm>
            <a:off x="2124479" y="2297829"/>
            <a:ext cx="702349" cy="251930"/>
          </a:xfrm>
          <a:prstGeom prst="rect">
            <a:avLst/>
          </a:prstGeom>
        </p:spPr>
      </p:pic>
      <p:pic>
        <p:nvPicPr>
          <p:cNvPr id="26" name="図 25">
            <a:extLst>
              <a:ext uri="{FF2B5EF4-FFF2-40B4-BE49-F238E27FC236}">
                <a16:creationId xmlns:a16="http://schemas.microsoft.com/office/drawing/2014/main" id="{A88D0488-D5E8-0EDD-819D-035074C627AF}"/>
              </a:ext>
            </a:extLst>
          </p:cNvPr>
          <p:cNvPicPr>
            <a:picLocks noChangeAspect="1"/>
          </p:cNvPicPr>
          <p:nvPr/>
        </p:nvPicPr>
        <p:blipFill>
          <a:blip r:embed="rId11"/>
          <a:stretch>
            <a:fillRect/>
          </a:stretch>
        </p:blipFill>
        <p:spPr>
          <a:xfrm>
            <a:off x="6285424" y="2296886"/>
            <a:ext cx="702349" cy="282466"/>
          </a:xfrm>
          <a:prstGeom prst="rect">
            <a:avLst/>
          </a:prstGeom>
        </p:spPr>
      </p:pic>
      <p:pic>
        <p:nvPicPr>
          <p:cNvPr id="27" name="図 26">
            <a:extLst>
              <a:ext uri="{FF2B5EF4-FFF2-40B4-BE49-F238E27FC236}">
                <a16:creationId xmlns:a16="http://schemas.microsoft.com/office/drawing/2014/main" id="{091406B9-2C8E-8C02-F713-EAF70A6F4288}"/>
              </a:ext>
            </a:extLst>
          </p:cNvPr>
          <p:cNvPicPr>
            <a:picLocks noChangeAspect="1"/>
          </p:cNvPicPr>
          <p:nvPr/>
        </p:nvPicPr>
        <p:blipFill>
          <a:blip r:embed="rId12"/>
          <a:stretch>
            <a:fillRect/>
          </a:stretch>
        </p:blipFill>
        <p:spPr>
          <a:xfrm>
            <a:off x="3157638" y="1424804"/>
            <a:ext cx="176509" cy="183046"/>
          </a:xfrm>
          <a:prstGeom prst="rect">
            <a:avLst/>
          </a:prstGeom>
        </p:spPr>
      </p:pic>
      <p:pic>
        <p:nvPicPr>
          <p:cNvPr id="10" name="図 9">
            <a:extLst>
              <a:ext uri="{FF2B5EF4-FFF2-40B4-BE49-F238E27FC236}">
                <a16:creationId xmlns:a16="http://schemas.microsoft.com/office/drawing/2014/main" id="{8A9E2A6D-2D11-33B7-3025-0A516D684275}"/>
              </a:ext>
            </a:extLst>
          </p:cNvPr>
          <p:cNvPicPr>
            <a:picLocks noChangeAspect="1"/>
          </p:cNvPicPr>
          <p:nvPr/>
        </p:nvPicPr>
        <p:blipFill>
          <a:blip r:embed="rId13"/>
          <a:stretch>
            <a:fillRect/>
          </a:stretch>
        </p:blipFill>
        <p:spPr>
          <a:xfrm>
            <a:off x="597226" y="5358354"/>
            <a:ext cx="3824883" cy="633605"/>
          </a:xfrm>
          <a:prstGeom prst="rect">
            <a:avLst/>
          </a:prstGeom>
        </p:spPr>
      </p:pic>
      <p:pic>
        <p:nvPicPr>
          <p:cNvPr id="12" name="図 11">
            <a:extLst>
              <a:ext uri="{FF2B5EF4-FFF2-40B4-BE49-F238E27FC236}">
                <a16:creationId xmlns:a16="http://schemas.microsoft.com/office/drawing/2014/main" id="{CD6BAC80-3EE1-4F2C-6B55-FEFC95D4A68A}"/>
              </a:ext>
            </a:extLst>
          </p:cNvPr>
          <p:cNvPicPr>
            <a:picLocks noChangeAspect="1"/>
          </p:cNvPicPr>
          <p:nvPr/>
        </p:nvPicPr>
        <p:blipFill>
          <a:blip r:embed="rId14"/>
          <a:stretch>
            <a:fillRect/>
          </a:stretch>
        </p:blipFill>
        <p:spPr>
          <a:xfrm>
            <a:off x="5530809" y="5433196"/>
            <a:ext cx="2231981" cy="653746"/>
          </a:xfrm>
          <a:prstGeom prst="rect">
            <a:avLst/>
          </a:prstGeom>
        </p:spPr>
      </p:pic>
    </p:spTree>
    <p:extLst>
      <p:ext uri="{BB962C8B-B14F-4D97-AF65-F5344CB8AC3E}">
        <p14:creationId xmlns:p14="http://schemas.microsoft.com/office/powerpoint/2010/main" val="13246517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本論文を選んだ</a:t>
            </a:r>
            <a:r>
              <a:rPr kumimoji="1" lang="ja-JP" altLang="en-US">
                <a:latin typeface="Hiragino Kaku Gothic Std W8" panose="020B0800000000000000" pitchFamily="34" charset="-128"/>
                <a:ea typeface="Hiragino Kaku Gothic Std W8" panose="020B0800000000000000" pitchFamily="34" charset="-128"/>
              </a:rPr>
              <a:t>経緯</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a:lnSpc>
                <a:spcPct val="150000"/>
              </a:lnSpc>
              <a:spcBef>
                <a:spcPts val="0"/>
              </a:spcBef>
              <a:buNone/>
            </a:pPr>
            <a:r>
              <a:rPr lang="en-US" altLang="ja-JP" sz="1800" dirty="0"/>
              <a:t>2022</a:t>
            </a:r>
            <a:r>
              <a:rPr lang="ja-JP" altLang="en-US" sz="1800"/>
              <a:t>年</a:t>
            </a:r>
            <a:r>
              <a:rPr lang="en-US" altLang="ja-JP" sz="1800" dirty="0"/>
              <a:t>5</a:t>
            </a:r>
            <a:r>
              <a:rPr lang="ja-JP" altLang="en-US" sz="1800"/>
              <a:t>月、国際共同研究プロジェクト「イベントホライズンテレスコープ </a:t>
            </a:r>
            <a:r>
              <a:rPr lang="en-US" altLang="ja-JP" sz="1800" dirty="0"/>
              <a:t>(</a:t>
            </a:r>
            <a:r>
              <a:rPr lang="fr-CA" altLang="ja-JP" sz="1800" dirty="0"/>
              <a:t>EHT)</a:t>
            </a:r>
            <a:r>
              <a:rPr lang="ja-JP" altLang="fr-CA" sz="1800"/>
              <a:t>」</a:t>
            </a:r>
            <a:r>
              <a:rPr lang="ja-JP" altLang="en-US" sz="1800"/>
              <a:t>によって、天の川銀河の中心に位置する超大質量天体の</a:t>
            </a:r>
            <a:endParaRPr lang="en-US" altLang="ja-JP" sz="1800" dirty="0"/>
          </a:p>
          <a:p>
            <a:pPr marL="0" indent="0">
              <a:lnSpc>
                <a:spcPct val="150000"/>
              </a:lnSpc>
              <a:spcBef>
                <a:spcPts val="0"/>
              </a:spcBef>
              <a:buNone/>
            </a:pPr>
            <a:r>
              <a:rPr lang="ja-JP" altLang="en-US" sz="1800"/>
              <a:t>影の画像が公開された。</a:t>
            </a:r>
            <a:endParaRPr lang="en-US" altLang="ja-JP" sz="1800" dirty="0"/>
          </a:p>
          <a:p>
            <a:pPr marL="0" indent="0">
              <a:lnSpc>
                <a:spcPct val="150000"/>
              </a:lnSpc>
              <a:spcBef>
                <a:spcPts val="0"/>
              </a:spcBef>
              <a:buNone/>
            </a:pPr>
            <a:endParaRPr lang="ja-JP" altLang="en-US" sz="1800"/>
          </a:p>
          <a:p>
            <a:pPr marL="0" indent="0">
              <a:lnSpc>
                <a:spcPct val="150000"/>
              </a:lnSpc>
              <a:spcBef>
                <a:spcPts val="0"/>
              </a:spcBef>
              <a:buNone/>
            </a:pPr>
            <a:r>
              <a:rPr lang="ja-JP" altLang="en-US" sz="1800"/>
              <a:t>このような観測結果や研究に興味があったため、関連のある論文を</a:t>
            </a:r>
            <a:endParaRPr lang="en-US" altLang="ja-JP" sz="1800" dirty="0"/>
          </a:p>
          <a:p>
            <a:pPr marL="0" indent="0">
              <a:lnSpc>
                <a:spcPct val="150000"/>
              </a:lnSpc>
              <a:spcBef>
                <a:spcPts val="0"/>
              </a:spcBef>
              <a:buNone/>
            </a:pPr>
            <a:r>
              <a:rPr lang="ja-JP" altLang="en-US" sz="1800"/>
              <a:t>レビューすることにした。本論文では、時空を大きく歪ませるブラックホールの周りに発光している幾何学的に薄い円盤を設定し、その観測結果を予測している。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a:t>
            </a:fld>
            <a:r>
              <a:rPr lang="en-US"/>
              <a:t>/n</a:t>
            </a:r>
            <a:endParaRPr lang="en-US" dirty="0"/>
          </a:p>
        </p:txBody>
      </p:sp>
      <p:sp>
        <p:nvSpPr>
          <p:cNvPr id="5" name="テキスト ボックス 4">
            <a:extLst>
              <a:ext uri="{FF2B5EF4-FFF2-40B4-BE49-F238E27FC236}">
                <a16:creationId xmlns:a16="http://schemas.microsoft.com/office/drawing/2014/main" id="{8BD827DC-615E-7781-86F0-9B36E987E425}"/>
              </a:ext>
            </a:extLst>
          </p:cNvPr>
          <p:cNvSpPr txBox="1"/>
          <p:nvPr/>
        </p:nvSpPr>
        <p:spPr>
          <a:xfrm>
            <a:off x="1314391" y="5944678"/>
            <a:ext cx="3384874" cy="400110"/>
          </a:xfrm>
          <a:prstGeom prst="rect">
            <a:avLst/>
          </a:prstGeom>
          <a:noFill/>
        </p:spPr>
        <p:txBody>
          <a:bodyPr wrap="square">
            <a:spAutoFit/>
          </a:bodyPr>
          <a:lstStyle/>
          <a:p>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EHT</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で撮影</a:t>
            </a:r>
            <a:r>
              <a:rPr lang="ja-JP" altLang="en-US" sz="1000">
                <a:solidFill>
                  <a:srgbClr val="8F949A"/>
                </a:solidFill>
                <a:latin typeface="Hiragino Kaku Gothic Std W8" panose="020B0800000000000000" pitchFamily="34" charset="-128"/>
                <a:ea typeface="Hiragino Kaku Gothic Std W8" panose="020B0800000000000000" pitchFamily="34" charset="-128"/>
              </a:rPr>
              <a:t>された天の川銀河</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中心の超大質量天体の影</a:t>
            </a:r>
            <a:endParaRPr lang="en-US" altLang="ja-JP" sz="1000" b="0" i="0" dirty="0">
              <a:solidFill>
                <a:srgbClr val="8F949A"/>
              </a:solidFill>
              <a:effectLst/>
              <a:latin typeface="Hiragino Kaku Gothic Std W8" panose="020B0800000000000000" pitchFamily="34" charset="-128"/>
              <a:ea typeface="Hiragino Kaku Gothic Std W8" panose="020B0800000000000000" pitchFamily="34" charset="-128"/>
            </a:endParaRPr>
          </a:p>
          <a:p>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a:t>
            </a:r>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CREDIT: EHT Collaboration</a:t>
            </a:r>
            <a:r>
              <a:rPr lang="ja-JP" altLang="fr-CA" sz="1000" b="0" i="0">
                <a:solidFill>
                  <a:srgbClr val="8F949A"/>
                </a:solidFill>
                <a:effectLst/>
                <a:latin typeface="Hiragino Kaku Gothic Std W8" panose="020B0800000000000000" pitchFamily="34" charset="-128"/>
                <a:ea typeface="Hiragino Kaku Gothic Std W8" panose="020B0800000000000000" pitchFamily="34" charset="-128"/>
              </a:rPr>
              <a:t>）</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2CD5BDC7-FD4B-0BB9-107C-DF35E948E228}"/>
              </a:ext>
            </a:extLst>
          </p:cNvPr>
          <p:cNvPicPr>
            <a:picLocks noChangeAspect="1"/>
          </p:cNvPicPr>
          <p:nvPr/>
        </p:nvPicPr>
        <p:blipFill>
          <a:blip r:embed="rId3"/>
          <a:stretch>
            <a:fillRect/>
          </a:stretch>
        </p:blipFill>
        <p:spPr>
          <a:xfrm>
            <a:off x="4699266" y="4566582"/>
            <a:ext cx="3130344" cy="1758525"/>
          </a:xfrm>
          <a:prstGeom prst="rect">
            <a:avLst/>
          </a:prstGeom>
        </p:spPr>
      </p:pic>
    </p:spTree>
    <p:extLst>
      <p:ext uri="{BB962C8B-B14F-4D97-AF65-F5344CB8AC3E}">
        <p14:creationId xmlns:p14="http://schemas.microsoft.com/office/powerpoint/2010/main" val="40241619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図 12">
            <a:extLst>
              <a:ext uri="{FF2B5EF4-FFF2-40B4-BE49-F238E27FC236}">
                <a16:creationId xmlns:a16="http://schemas.microsoft.com/office/drawing/2014/main" id="{13FCC6D8-60BD-384B-511C-D4C270248A41}"/>
              </a:ext>
            </a:extLst>
          </p:cNvPr>
          <p:cNvPicPr>
            <a:picLocks noChangeAspect="1"/>
          </p:cNvPicPr>
          <p:nvPr/>
        </p:nvPicPr>
        <p:blipFill>
          <a:blip r:embed="rId3"/>
          <a:stretch>
            <a:fillRect/>
          </a:stretch>
        </p:blipFill>
        <p:spPr>
          <a:xfrm>
            <a:off x="4901183" y="2105346"/>
            <a:ext cx="3505270" cy="3350488"/>
          </a:xfrm>
          <a:prstGeom prst="rect">
            <a:avLst/>
          </a:prstGeom>
        </p:spPr>
      </p:pic>
      <p:pic>
        <p:nvPicPr>
          <p:cNvPr id="8" name="図 7">
            <a:extLst>
              <a:ext uri="{FF2B5EF4-FFF2-40B4-BE49-F238E27FC236}">
                <a16:creationId xmlns:a16="http://schemas.microsoft.com/office/drawing/2014/main" id="{7296B671-5D5F-F3F8-36EE-16262F78AC95}"/>
              </a:ext>
            </a:extLst>
          </p:cNvPr>
          <p:cNvPicPr>
            <a:picLocks noChangeAspect="1"/>
          </p:cNvPicPr>
          <p:nvPr/>
        </p:nvPicPr>
        <p:blipFill>
          <a:blip r:embed="rId4"/>
          <a:stretch>
            <a:fillRect/>
          </a:stretch>
        </p:blipFill>
        <p:spPr>
          <a:xfrm>
            <a:off x="594883" y="2115379"/>
            <a:ext cx="3436695" cy="3355578"/>
          </a:xfrm>
          <a:prstGeom prst="rect">
            <a:avLst/>
          </a:prstGeom>
        </p:spPr>
      </p:pic>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20</a:t>
            </a:fld>
            <a:r>
              <a:rPr lang="en-US"/>
              <a:t>/n</a:t>
            </a:r>
            <a:endParaRPr lang="en-US" dirty="0"/>
          </a:p>
        </p:txBody>
      </p:sp>
      <p:sp>
        <p:nvSpPr>
          <p:cNvPr id="16" name="正方形/長方形 15">
            <a:extLst>
              <a:ext uri="{FF2B5EF4-FFF2-40B4-BE49-F238E27FC236}">
                <a16:creationId xmlns:a16="http://schemas.microsoft.com/office/drawing/2014/main" id="{D3417A28-57AD-D5F8-079A-11ADA2203B7D}"/>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コンテンツ プレースホルダー 2">
            <a:extLst>
              <a:ext uri="{FF2B5EF4-FFF2-40B4-BE49-F238E27FC236}">
                <a16:creationId xmlns:a16="http://schemas.microsoft.com/office/drawing/2014/main" id="{B4BC9288-C916-CF73-17CB-2D652DB6FD00}"/>
              </a:ext>
            </a:extLst>
          </p:cNvPr>
          <p:cNvSpPr txBox="1">
            <a:spLocks/>
          </p:cNvSpPr>
          <p:nvPr/>
        </p:nvSpPr>
        <p:spPr>
          <a:xfrm>
            <a:off x="628650" y="1242646"/>
            <a:ext cx="7886700" cy="141588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光が赤道面を　　回横切る時　　の偶奇で場合分けして考える。</a:t>
            </a:r>
            <a:endParaRPr lang="en-US" altLang="ja-JP" sz="1800" dirty="0"/>
          </a:p>
        </p:txBody>
      </p:sp>
      <p:pic>
        <p:nvPicPr>
          <p:cNvPr id="2" name="図 1">
            <a:extLst>
              <a:ext uri="{FF2B5EF4-FFF2-40B4-BE49-F238E27FC236}">
                <a16:creationId xmlns:a16="http://schemas.microsoft.com/office/drawing/2014/main" id="{9EBF8FBB-B53A-F6B5-1E05-8809D3D43B1B}"/>
              </a:ext>
            </a:extLst>
          </p:cNvPr>
          <p:cNvPicPr>
            <a:picLocks noChangeAspect="1"/>
          </p:cNvPicPr>
          <p:nvPr/>
        </p:nvPicPr>
        <p:blipFill>
          <a:blip r:embed="rId5"/>
          <a:stretch>
            <a:fillRect/>
          </a:stretch>
        </p:blipFill>
        <p:spPr>
          <a:xfrm>
            <a:off x="2181105" y="1473479"/>
            <a:ext cx="247466" cy="135708"/>
          </a:xfrm>
          <a:prstGeom prst="rect">
            <a:avLst/>
          </a:prstGeom>
        </p:spPr>
      </p:pic>
      <p:sp>
        <p:nvSpPr>
          <p:cNvPr id="4" name="タイトル 1">
            <a:extLst>
              <a:ext uri="{FF2B5EF4-FFF2-40B4-BE49-F238E27FC236}">
                <a16:creationId xmlns:a16="http://schemas.microsoft.com/office/drawing/2014/main" id="{1687227D-ACF5-D53D-E05B-46D1603193A5}"/>
              </a:ext>
            </a:extLst>
          </p:cNvPr>
          <p:cNvSpPr>
            <a:spLocks noGrp="1"/>
          </p:cNvSpPr>
          <p:nvPr>
            <p:ph type="title"/>
          </p:nvPr>
        </p:nvSpPr>
        <p:spPr>
          <a:xfrm>
            <a:off x="628651" y="67622"/>
            <a:ext cx="7886700" cy="984738"/>
          </a:xfrm>
        </p:spPr>
        <p:txBody>
          <a:bodyPr>
            <a:normAutofit/>
          </a:bodyPr>
          <a:lstStyle/>
          <a:p>
            <a:r>
              <a:rPr kumimoji="1" lang="en-US" altLang="ja-JP" dirty="0">
                <a:solidFill>
                  <a:srgbClr val="C00000"/>
                </a:solidFill>
                <a:latin typeface="Hiragino Kaku Gothic Std W8" panose="020B0800000000000000" pitchFamily="34" charset="-128"/>
                <a:ea typeface="Hiragino Kaku Gothic Std W8" panose="020B0800000000000000" pitchFamily="34" charset="-128"/>
              </a:rPr>
              <a:t>2)</a:t>
            </a:r>
            <a:r>
              <a:rPr kumimoji="1" lang="ja-JP" altLang="en-US">
                <a:solidFill>
                  <a:srgbClr val="C00000"/>
                </a:solidFill>
                <a:latin typeface="Hiragino Kaku Gothic Std W8" panose="020B0800000000000000" pitchFamily="34" charset="-128"/>
                <a:ea typeface="Hiragino Kaku Gothic Std W8" panose="020B0800000000000000" pitchFamily="34" charset="-128"/>
              </a:rPr>
              <a:t>　軌道の分類と幾何的な角度の評価</a:t>
            </a:r>
          </a:p>
        </p:txBody>
      </p:sp>
      <p:pic>
        <p:nvPicPr>
          <p:cNvPr id="5" name="図 4">
            <a:extLst>
              <a:ext uri="{FF2B5EF4-FFF2-40B4-BE49-F238E27FC236}">
                <a16:creationId xmlns:a16="http://schemas.microsoft.com/office/drawing/2014/main" id="{68E1B2B8-1D72-9227-498B-0CA09BD8BD63}"/>
              </a:ext>
            </a:extLst>
          </p:cNvPr>
          <p:cNvPicPr>
            <a:picLocks noChangeAspect="1"/>
          </p:cNvPicPr>
          <p:nvPr/>
        </p:nvPicPr>
        <p:blipFill>
          <a:blip r:embed="rId5"/>
          <a:stretch>
            <a:fillRect/>
          </a:stretch>
        </p:blipFill>
        <p:spPr>
          <a:xfrm>
            <a:off x="3803876" y="1465527"/>
            <a:ext cx="247466" cy="135708"/>
          </a:xfrm>
          <a:prstGeom prst="rect">
            <a:avLst/>
          </a:prstGeom>
        </p:spPr>
      </p:pic>
      <p:pic>
        <p:nvPicPr>
          <p:cNvPr id="11" name="図 10">
            <a:extLst>
              <a:ext uri="{FF2B5EF4-FFF2-40B4-BE49-F238E27FC236}">
                <a16:creationId xmlns:a16="http://schemas.microsoft.com/office/drawing/2014/main" id="{5C1FB1A1-DEF7-C757-9077-80E71FB4502B}"/>
              </a:ext>
            </a:extLst>
          </p:cNvPr>
          <p:cNvPicPr>
            <a:picLocks noChangeAspect="1"/>
          </p:cNvPicPr>
          <p:nvPr/>
        </p:nvPicPr>
        <p:blipFill>
          <a:blip r:embed="rId6"/>
          <a:stretch>
            <a:fillRect/>
          </a:stretch>
        </p:blipFill>
        <p:spPr>
          <a:xfrm>
            <a:off x="1514941" y="1928864"/>
            <a:ext cx="1874853" cy="260788"/>
          </a:xfrm>
          <a:prstGeom prst="rect">
            <a:avLst/>
          </a:prstGeom>
        </p:spPr>
      </p:pic>
      <p:pic>
        <p:nvPicPr>
          <p:cNvPr id="12" name="図 11">
            <a:extLst>
              <a:ext uri="{FF2B5EF4-FFF2-40B4-BE49-F238E27FC236}">
                <a16:creationId xmlns:a16="http://schemas.microsoft.com/office/drawing/2014/main" id="{888C5A78-3FF7-CA80-8BDA-1F3F552B4D7F}"/>
              </a:ext>
            </a:extLst>
          </p:cNvPr>
          <p:cNvPicPr>
            <a:picLocks noChangeAspect="1"/>
          </p:cNvPicPr>
          <p:nvPr/>
        </p:nvPicPr>
        <p:blipFill>
          <a:blip r:embed="rId7"/>
          <a:stretch>
            <a:fillRect/>
          </a:stretch>
        </p:blipFill>
        <p:spPr>
          <a:xfrm>
            <a:off x="5605944" y="1928864"/>
            <a:ext cx="2355850" cy="264943"/>
          </a:xfrm>
          <a:prstGeom prst="rect">
            <a:avLst/>
          </a:prstGeom>
        </p:spPr>
      </p:pic>
      <p:sp>
        <p:nvSpPr>
          <p:cNvPr id="20" name="コンテンツ プレースホルダー 2">
            <a:extLst>
              <a:ext uri="{FF2B5EF4-FFF2-40B4-BE49-F238E27FC236}">
                <a16:creationId xmlns:a16="http://schemas.microsoft.com/office/drawing/2014/main" id="{59A9FD40-1845-BE0E-D0B4-1712FEFE2543}"/>
              </a:ext>
            </a:extLst>
          </p:cNvPr>
          <p:cNvSpPr txBox="1">
            <a:spLocks/>
          </p:cNvSpPr>
          <p:nvPr/>
        </p:nvSpPr>
        <p:spPr>
          <a:xfrm>
            <a:off x="573505" y="5371304"/>
            <a:ext cx="3903748" cy="106847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図を一般化すると</a:t>
            </a:r>
            <a:endParaRPr lang="en-US" altLang="ja-JP" sz="1800" dirty="0"/>
          </a:p>
        </p:txBody>
      </p:sp>
      <p:sp>
        <p:nvSpPr>
          <p:cNvPr id="21" name="コンテンツ プレースホルダー 2">
            <a:extLst>
              <a:ext uri="{FF2B5EF4-FFF2-40B4-BE49-F238E27FC236}">
                <a16:creationId xmlns:a16="http://schemas.microsoft.com/office/drawing/2014/main" id="{3033EDFA-B003-643C-0D73-0317AF421B2B}"/>
              </a:ext>
            </a:extLst>
          </p:cNvPr>
          <p:cNvSpPr txBox="1">
            <a:spLocks/>
          </p:cNvSpPr>
          <p:nvPr/>
        </p:nvSpPr>
        <p:spPr>
          <a:xfrm>
            <a:off x="4901183" y="5371303"/>
            <a:ext cx="3990397" cy="10684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図を一般化すると</a:t>
            </a:r>
            <a:endParaRPr lang="en-US" altLang="ja-JP" sz="1800" dirty="0"/>
          </a:p>
          <a:p>
            <a:pPr marL="0" indent="0" eaLnBrk="0">
              <a:lnSpc>
                <a:spcPct val="150000"/>
              </a:lnSpc>
              <a:spcBef>
                <a:spcPts val="0"/>
              </a:spcBef>
              <a:buNone/>
            </a:pPr>
            <a:endParaRPr lang="en-US" altLang="ja-JP" sz="1800" dirty="0"/>
          </a:p>
        </p:txBody>
      </p:sp>
      <p:pic>
        <p:nvPicPr>
          <p:cNvPr id="27" name="図 26">
            <a:extLst>
              <a:ext uri="{FF2B5EF4-FFF2-40B4-BE49-F238E27FC236}">
                <a16:creationId xmlns:a16="http://schemas.microsoft.com/office/drawing/2014/main" id="{3E22283D-DF70-DDC1-D98E-306DFA4684AE}"/>
              </a:ext>
            </a:extLst>
          </p:cNvPr>
          <p:cNvPicPr>
            <a:picLocks noChangeAspect="1"/>
          </p:cNvPicPr>
          <p:nvPr/>
        </p:nvPicPr>
        <p:blipFill>
          <a:blip r:embed="rId8"/>
          <a:stretch>
            <a:fillRect/>
          </a:stretch>
        </p:blipFill>
        <p:spPr>
          <a:xfrm>
            <a:off x="5855645" y="5864854"/>
            <a:ext cx="2158056" cy="261797"/>
          </a:xfrm>
          <a:prstGeom prst="rect">
            <a:avLst/>
          </a:prstGeom>
        </p:spPr>
      </p:pic>
      <p:pic>
        <p:nvPicPr>
          <p:cNvPr id="29" name="図 28">
            <a:extLst>
              <a:ext uri="{FF2B5EF4-FFF2-40B4-BE49-F238E27FC236}">
                <a16:creationId xmlns:a16="http://schemas.microsoft.com/office/drawing/2014/main" id="{FCCB4C53-8CF5-A8C1-A7BF-7D521F9A3C2A}"/>
              </a:ext>
            </a:extLst>
          </p:cNvPr>
          <p:cNvPicPr>
            <a:picLocks noChangeAspect="1"/>
          </p:cNvPicPr>
          <p:nvPr/>
        </p:nvPicPr>
        <p:blipFill>
          <a:blip r:embed="rId9"/>
          <a:stretch>
            <a:fillRect/>
          </a:stretch>
        </p:blipFill>
        <p:spPr>
          <a:xfrm>
            <a:off x="1315322" y="5860548"/>
            <a:ext cx="1682711" cy="266103"/>
          </a:xfrm>
          <a:prstGeom prst="rect">
            <a:avLst/>
          </a:prstGeom>
        </p:spPr>
      </p:pic>
      <p:cxnSp>
        <p:nvCxnSpPr>
          <p:cNvPr id="3" name="直線コネクタ 2">
            <a:extLst>
              <a:ext uri="{FF2B5EF4-FFF2-40B4-BE49-F238E27FC236}">
                <a16:creationId xmlns:a16="http://schemas.microsoft.com/office/drawing/2014/main" id="{B4F5D083-05F7-D53B-E704-4FA0D0CD2FBB}"/>
              </a:ext>
            </a:extLst>
          </p:cNvPr>
          <p:cNvCxnSpPr>
            <a:cxnSpLocks/>
          </p:cNvCxnSpPr>
          <p:nvPr/>
        </p:nvCxnSpPr>
        <p:spPr>
          <a:xfrm flipH="1">
            <a:off x="4563774" y="1928864"/>
            <a:ext cx="8226" cy="4562582"/>
          </a:xfrm>
          <a:prstGeom prst="line">
            <a:avLst/>
          </a:prstGeom>
        </p:spPr>
        <p:style>
          <a:lnRef idx="1">
            <a:schemeClr val="dk1"/>
          </a:lnRef>
          <a:fillRef idx="0">
            <a:schemeClr val="dk1"/>
          </a:fillRef>
          <a:effectRef idx="0">
            <a:schemeClr val="dk1"/>
          </a:effectRef>
          <a:fontRef idx="minor">
            <a:schemeClr val="tx1"/>
          </a:fontRef>
        </p:style>
      </p:cxnSp>
      <p:pic>
        <p:nvPicPr>
          <p:cNvPr id="15" name="図 14">
            <a:extLst>
              <a:ext uri="{FF2B5EF4-FFF2-40B4-BE49-F238E27FC236}">
                <a16:creationId xmlns:a16="http://schemas.microsoft.com/office/drawing/2014/main" id="{B64D34CB-7323-588A-D6B5-90667E00B3FA}"/>
              </a:ext>
            </a:extLst>
          </p:cNvPr>
          <p:cNvPicPr>
            <a:picLocks noChangeAspect="1"/>
          </p:cNvPicPr>
          <p:nvPr/>
        </p:nvPicPr>
        <p:blipFill>
          <a:blip r:embed="rId10"/>
          <a:stretch>
            <a:fillRect/>
          </a:stretch>
        </p:blipFill>
        <p:spPr>
          <a:xfrm>
            <a:off x="1314725" y="2640312"/>
            <a:ext cx="730752" cy="197912"/>
          </a:xfrm>
          <a:prstGeom prst="rect">
            <a:avLst/>
          </a:prstGeom>
        </p:spPr>
      </p:pic>
      <p:pic>
        <p:nvPicPr>
          <p:cNvPr id="17" name="図 16">
            <a:extLst>
              <a:ext uri="{FF2B5EF4-FFF2-40B4-BE49-F238E27FC236}">
                <a16:creationId xmlns:a16="http://schemas.microsoft.com/office/drawing/2014/main" id="{0CE4F279-0995-1D78-7F23-75313BF49EB3}"/>
              </a:ext>
            </a:extLst>
          </p:cNvPr>
          <p:cNvPicPr>
            <a:picLocks noChangeAspect="1"/>
          </p:cNvPicPr>
          <p:nvPr/>
        </p:nvPicPr>
        <p:blipFill>
          <a:blip r:embed="rId11"/>
          <a:stretch>
            <a:fillRect/>
          </a:stretch>
        </p:blipFill>
        <p:spPr>
          <a:xfrm>
            <a:off x="5642420" y="2632021"/>
            <a:ext cx="815530" cy="202994"/>
          </a:xfrm>
          <a:prstGeom prst="rect">
            <a:avLst/>
          </a:prstGeom>
        </p:spPr>
      </p:pic>
    </p:spTree>
    <p:extLst>
      <p:ext uri="{BB962C8B-B14F-4D97-AF65-F5344CB8AC3E}">
        <p14:creationId xmlns:p14="http://schemas.microsoft.com/office/powerpoint/2010/main" val="24801218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コンテンツ プレースホルダー 2">
            <a:extLst>
              <a:ext uri="{FF2B5EF4-FFF2-40B4-BE49-F238E27FC236}">
                <a16:creationId xmlns:a16="http://schemas.microsoft.com/office/drawing/2014/main" id="{41E3E8DE-0707-F066-4A45-DFE610E9D514}"/>
              </a:ext>
            </a:extLst>
          </p:cNvPr>
          <p:cNvSpPr txBox="1">
            <a:spLocks/>
          </p:cNvSpPr>
          <p:nvPr/>
        </p:nvSpPr>
        <p:spPr>
          <a:xfrm>
            <a:off x="628650" y="1383958"/>
            <a:ext cx="7886700" cy="510748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上で考えた全ての場合分けについて考えて</a:t>
            </a:r>
            <a:endParaRPr lang="en-US" altLang="ja-JP" sz="1800" dirty="0"/>
          </a:p>
          <a:p>
            <a:pPr marL="0" indent="0" eaLnBrk="0">
              <a:lnSpc>
                <a:spcPct val="150000"/>
              </a:lnSpc>
              <a:spcBef>
                <a:spcPts val="0"/>
              </a:spcBef>
              <a:buNone/>
            </a:pPr>
            <a:r>
              <a:rPr lang="en-US" altLang="ja-JP" sz="1800" dirty="0"/>
              <a:t>(</a:t>
            </a:r>
            <a:r>
              <a:rPr lang="en-US" altLang="ja-JP" sz="1800" dirty="0" err="1"/>
              <a:t>i</a:t>
            </a:r>
            <a:r>
              <a:rPr lang="en-US" altLang="ja-JP" sz="1800" dirty="0"/>
              <a:t>)</a:t>
            </a:r>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(ii)</a:t>
            </a:r>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を解くことで</a:t>
            </a:r>
            <a:r>
              <a:rPr lang="en-US" altLang="ja-JP" sz="1800" dirty="0"/>
              <a:t> b </a:t>
            </a:r>
            <a:r>
              <a:rPr lang="ja-JP" altLang="en-US" sz="1800"/>
              <a:t>が求められる</a:t>
            </a:r>
            <a:endParaRPr lang="en-US" altLang="ja-JP" sz="1800" dirty="0"/>
          </a:p>
        </p:txBody>
      </p:sp>
      <p:sp>
        <p:nvSpPr>
          <p:cNvPr id="4" name="正方形/長方形 3">
            <a:extLst>
              <a:ext uri="{FF2B5EF4-FFF2-40B4-BE49-F238E27FC236}">
                <a16:creationId xmlns:a16="http://schemas.microsoft.com/office/drawing/2014/main" id="{9CF5ADBC-63D6-C438-7B21-4E435C4E2EC9}"/>
              </a:ext>
            </a:extLst>
          </p:cNvPr>
          <p:cNvSpPr/>
          <p:nvPr/>
        </p:nvSpPr>
        <p:spPr>
          <a:xfrm>
            <a:off x="0"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1" y="67622"/>
            <a:ext cx="7886700" cy="984738"/>
          </a:xfrm>
        </p:spPr>
        <p:txBody>
          <a:bodyPr>
            <a:normAutofit/>
          </a:bodyPr>
          <a:lstStyle/>
          <a:p>
            <a:r>
              <a:rPr lang="en-US" altLang="ja-JP" dirty="0">
                <a:solidFill>
                  <a:srgbClr val="C00000"/>
                </a:solidFill>
              </a:rPr>
              <a:t>3)</a:t>
            </a:r>
            <a:r>
              <a:rPr lang="ja-JP" altLang="en-US">
                <a:solidFill>
                  <a:srgbClr val="C00000"/>
                </a:solidFill>
              </a:rPr>
              <a:t>　</a:t>
            </a:r>
            <a:r>
              <a:rPr lang="en-US" altLang="ja-JP" dirty="0">
                <a:solidFill>
                  <a:srgbClr val="C00000"/>
                </a:solidFill>
              </a:rPr>
              <a:t>(1),(2)</a:t>
            </a:r>
            <a:r>
              <a:rPr lang="ja-JP" altLang="en-US">
                <a:solidFill>
                  <a:srgbClr val="C00000"/>
                </a:solidFill>
              </a:rPr>
              <a:t>を用いて</a:t>
            </a:r>
            <a:r>
              <a:rPr lang="en-US" altLang="ja-JP" dirty="0">
                <a:solidFill>
                  <a:srgbClr val="C00000"/>
                </a:solidFill>
              </a:rPr>
              <a:t> b </a:t>
            </a:r>
            <a:r>
              <a:rPr kumimoji="1" lang="ja-JP" altLang="en-US">
                <a:solidFill>
                  <a:srgbClr val="C00000"/>
                </a:solidFill>
                <a:latin typeface="Hiragino Kaku Gothic Std W8" panose="020B0800000000000000" pitchFamily="34" charset="-128"/>
                <a:ea typeface="Hiragino Kaku Gothic Std W8" panose="020B0800000000000000" pitchFamily="34" charset="-128"/>
              </a:rPr>
              <a:t>を</a:t>
            </a:r>
            <a:r>
              <a:rPr lang="ja-JP" altLang="en-US">
                <a:solidFill>
                  <a:srgbClr val="C00000"/>
                </a:solidFill>
              </a:rPr>
              <a:t>求める</a:t>
            </a:r>
            <a:endParaRPr kumimoji="1" lang="ja-JP" altLang="en-US">
              <a:solidFill>
                <a:srgbClr val="C00000"/>
              </a:solidFill>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21</a:t>
            </a:fld>
            <a:r>
              <a:rPr lang="en-US"/>
              <a:t>/n</a:t>
            </a:r>
            <a:endParaRPr lang="en-US" dirty="0"/>
          </a:p>
        </p:txBody>
      </p:sp>
      <p:pic>
        <p:nvPicPr>
          <p:cNvPr id="8" name="図 7">
            <a:extLst>
              <a:ext uri="{FF2B5EF4-FFF2-40B4-BE49-F238E27FC236}">
                <a16:creationId xmlns:a16="http://schemas.microsoft.com/office/drawing/2014/main" id="{141CAB4B-5942-69C0-8D05-B16D91DC1A5F}"/>
              </a:ext>
            </a:extLst>
          </p:cNvPr>
          <p:cNvPicPr>
            <a:picLocks noChangeAspect="1"/>
          </p:cNvPicPr>
          <p:nvPr/>
        </p:nvPicPr>
        <p:blipFill>
          <a:blip r:embed="rId3"/>
          <a:stretch>
            <a:fillRect/>
          </a:stretch>
        </p:blipFill>
        <p:spPr>
          <a:xfrm>
            <a:off x="1229667" y="1953568"/>
            <a:ext cx="1900958" cy="264419"/>
          </a:xfrm>
          <a:prstGeom prst="rect">
            <a:avLst/>
          </a:prstGeom>
        </p:spPr>
      </p:pic>
      <p:pic>
        <p:nvPicPr>
          <p:cNvPr id="10" name="図 9">
            <a:extLst>
              <a:ext uri="{FF2B5EF4-FFF2-40B4-BE49-F238E27FC236}">
                <a16:creationId xmlns:a16="http://schemas.microsoft.com/office/drawing/2014/main" id="{32D885B1-29C3-0473-7FDC-4304E165FFD5}"/>
              </a:ext>
            </a:extLst>
          </p:cNvPr>
          <p:cNvPicPr>
            <a:picLocks noChangeAspect="1"/>
          </p:cNvPicPr>
          <p:nvPr/>
        </p:nvPicPr>
        <p:blipFill>
          <a:blip r:embed="rId4"/>
          <a:stretch>
            <a:fillRect/>
          </a:stretch>
        </p:blipFill>
        <p:spPr>
          <a:xfrm>
            <a:off x="1229667" y="4025115"/>
            <a:ext cx="2228999" cy="250678"/>
          </a:xfrm>
          <a:prstGeom prst="rect">
            <a:avLst/>
          </a:prstGeom>
        </p:spPr>
      </p:pic>
      <p:pic>
        <p:nvPicPr>
          <p:cNvPr id="12" name="図 11">
            <a:extLst>
              <a:ext uri="{FF2B5EF4-FFF2-40B4-BE49-F238E27FC236}">
                <a16:creationId xmlns:a16="http://schemas.microsoft.com/office/drawing/2014/main" id="{5B0155E8-16E3-6C9C-8C32-ADEB6EC280C2}"/>
              </a:ext>
            </a:extLst>
          </p:cNvPr>
          <p:cNvPicPr>
            <a:picLocks noChangeAspect="1"/>
          </p:cNvPicPr>
          <p:nvPr/>
        </p:nvPicPr>
        <p:blipFill>
          <a:blip r:embed="rId5"/>
          <a:stretch>
            <a:fillRect/>
          </a:stretch>
        </p:blipFill>
        <p:spPr>
          <a:xfrm>
            <a:off x="1534055" y="2536893"/>
            <a:ext cx="671263" cy="240779"/>
          </a:xfrm>
          <a:prstGeom prst="rect">
            <a:avLst/>
          </a:prstGeom>
        </p:spPr>
      </p:pic>
      <p:pic>
        <p:nvPicPr>
          <p:cNvPr id="13" name="図 12">
            <a:extLst>
              <a:ext uri="{FF2B5EF4-FFF2-40B4-BE49-F238E27FC236}">
                <a16:creationId xmlns:a16="http://schemas.microsoft.com/office/drawing/2014/main" id="{3A7A236F-AAA5-2F7E-5A03-A05C99D754FE}"/>
              </a:ext>
            </a:extLst>
          </p:cNvPr>
          <p:cNvPicPr>
            <a:picLocks noChangeAspect="1"/>
          </p:cNvPicPr>
          <p:nvPr/>
        </p:nvPicPr>
        <p:blipFill>
          <a:blip r:embed="rId6"/>
          <a:stretch>
            <a:fillRect/>
          </a:stretch>
        </p:blipFill>
        <p:spPr>
          <a:xfrm>
            <a:off x="1534054" y="3281822"/>
            <a:ext cx="671263" cy="269965"/>
          </a:xfrm>
          <a:prstGeom prst="rect">
            <a:avLst/>
          </a:prstGeom>
        </p:spPr>
      </p:pic>
      <p:pic>
        <p:nvPicPr>
          <p:cNvPr id="14" name="図 13">
            <a:extLst>
              <a:ext uri="{FF2B5EF4-FFF2-40B4-BE49-F238E27FC236}">
                <a16:creationId xmlns:a16="http://schemas.microsoft.com/office/drawing/2014/main" id="{A11803AA-DCE1-81F5-7553-9264D07B6285}"/>
              </a:ext>
            </a:extLst>
          </p:cNvPr>
          <p:cNvPicPr>
            <a:picLocks noChangeAspect="1"/>
          </p:cNvPicPr>
          <p:nvPr/>
        </p:nvPicPr>
        <p:blipFill>
          <a:blip r:embed="rId5"/>
          <a:stretch>
            <a:fillRect/>
          </a:stretch>
        </p:blipFill>
        <p:spPr>
          <a:xfrm>
            <a:off x="1512538" y="4614822"/>
            <a:ext cx="671263" cy="240779"/>
          </a:xfrm>
          <a:prstGeom prst="rect">
            <a:avLst/>
          </a:prstGeom>
        </p:spPr>
      </p:pic>
      <p:pic>
        <p:nvPicPr>
          <p:cNvPr id="15" name="図 14">
            <a:extLst>
              <a:ext uri="{FF2B5EF4-FFF2-40B4-BE49-F238E27FC236}">
                <a16:creationId xmlns:a16="http://schemas.microsoft.com/office/drawing/2014/main" id="{D1A27810-24E1-6C76-95C5-E42C35E70FF6}"/>
              </a:ext>
            </a:extLst>
          </p:cNvPr>
          <p:cNvPicPr>
            <a:picLocks noChangeAspect="1"/>
          </p:cNvPicPr>
          <p:nvPr/>
        </p:nvPicPr>
        <p:blipFill>
          <a:blip r:embed="rId6"/>
          <a:stretch>
            <a:fillRect/>
          </a:stretch>
        </p:blipFill>
        <p:spPr>
          <a:xfrm>
            <a:off x="1508883" y="5387793"/>
            <a:ext cx="671263" cy="269965"/>
          </a:xfrm>
          <a:prstGeom prst="rect">
            <a:avLst/>
          </a:prstGeom>
        </p:spPr>
      </p:pic>
      <p:sp>
        <p:nvSpPr>
          <p:cNvPr id="20" name="テキスト ボックス 19">
            <a:extLst>
              <a:ext uri="{FF2B5EF4-FFF2-40B4-BE49-F238E27FC236}">
                <a16:creationId xmlns:a16="http://schemas.microsoft.com/office/drawing/2014/main" id="{C2CA4D0E-D486-D27F-991C-7B64BAECE3D2}"/>
              </a:ext>
            </a:extLst>
          </p:cNvPr>
          <p:cNvSpPr txBox="1"/>
          <p:nvPr/>
        </p:nvSpPr>
        <p:spPr>
          <a:xfrm>
            <a:off x="2310154" y="2473766"/>
            <a:ext cx="415498" cy="369332"/>
          </a:xfrm>
          <a:prstGeom prst="rect">
            <a:avLst/>
          </a:prstGeom>
          <a:noFill/>
        </p:spPr>
        <p:txBody>
          <a:bodyPr wrap="none" rtlCol="0">
            <a:spAutoFit/>
          </a:bodyPr>
          <a:lstStyle/>
          <a:p>
            <a:r>
              <a:rPr kumimoji="1" lang="ja-JP" altLang="en-US">
                <a:latin typeface="Hiragino Kaku Gothic Std W8" panose="020B0800000000000000" pitchFamily="34" charset="-128"/>
                <a:ea typeface="Hiragino Kaku Gothic Std W8" panose="020B0800000000000000" pitchFamily="34" charset="-128"/>
              </a:rPr>
              <a:t>：</a:t>
            </a:r>
          </a:p>
        </p:txBody>
      </p:sp>
      <p:sp>
        <p:nvSpPr>
          <p:cNvPr id="21" name="テキスト ボックス 20">
            <a:extLst>
              <a:ext uri="{FF2B5EF4-FFF2-40B4-BE49-F238E27FC236}">
                <a16:creationId xmlns:a16="http://schemas.microsoft.com/office/drawing/2014/main" id="{0779E401-E16E-0438-700B-2C338212E941}"/>
              </a:ext>
            </a:extLst>
          </p:cNvPr>
          <p:cNvSpPr txBox="1"/>
          <p:nvPr/>
        </p:nvSpPr>
        <p:spPr>
          <a:xfrm>
            <a:off x="2311194" y="3256739"/>
            <a:ext cx="415498" cy="369332"/>
          </a:xfrm>
          <a:prstGeom prst="rect">
            <a:avLst/>
          </a:prstGeom>
          <a:noFill/>
        </p:spPr>
        <p:txBody>
          <a:bodyPr wrap="none" rtlCol="0">
            <a:spAutoFit/>
          </a:bodyPr>
          <a:lstStyle/>
          <a:p>
            <a:r>
              <a:rPr kumimoji="1" lang="ja-JP" altLang="en-US">
                <a:latin typeface="Hiragino Kaku Gothic Std W8" panose="020B0800000000000000" pitchFamily="34" charset="-128"/>
                <a:ea typeface="Hiragino Kaku Gothic Std W8" panose="020B0800000000000000" pitchFamily="34" charset="-128"/>
              </a:rPr>
              <a:t>：</a:t>
            </a:r>
          </a:p>
        </p:txBody>
      </p:sp>
      <p:sp>
        <p:nvSpPr>
          <p:cNvPr id="22" name="テキスト ボックス 21">
            <a:extLst>
              <a:ext uri="{FF2B5EF4-FFF2-40B4-BE49-F238E27FC236}">
                <a16:creationId xmlns:a16="http://schemas.microsoft.com/office/drawing/2014/main" id="{4D067ABB-8435-E903-F991-D582544BE8FA}"/>
              </a:ext>
            </a:extLst>
          </p:cNvPr>
          <p:cNvSpPr txBox="1"/>
          <p:nvPr/>
        </p:nvSpPr>
        <p:spPr>
          <a:xfrm>
            <a:off x="2310154" y="4572420"/>
            <a:ext cx="415498" cy="369332"/>
          </a:xfrm>
          <a:prstGeom prst="rect">
            <a:avLst/>
          </a:prstGeom>
          <a:noFill/>
        </p:spPr>
        <p:txBody>
          <a:bodyPr wrap="none" rtlCol="0">
            <a:spAutoFit/>
          </a:bodyPr>
          <a:lstStyle/>
          <a:p>
            <a:r>
              <a:rPr kumimoji="1" lang="ja-JP" altLang="en-US">
                <a:latin typeface="Hiragino Kaku Gothic Std W8" panose="020B0800000000000000" pitchFamily="34" charset="-128"/>
                <a:ea typeface="Hiragino Kaku Gothic Std W8" panose="020B0800000000000000" pitchFamily="34" charset="-128"/>
              </a:rPr>
              <a:t>：</a:t>
            </a:r>
          </a:p>
        </p:txBody>
      </p:sp>
      <p:sp>
        <p:nvSpPr>
          <p:cNvPr id="23" name="テキスト ボックス 22">
            <a:extLst>
              <a:ext uri="{FF2B5EF4-FFF2-40B4-BE49-F238E27FC236}">
                <a16:creationId xmlns:a16="http://schemas.microsoft.com/office/drawing/2014/main" id="{260B6CD1-C016-59C4-51E8-420D2889AC26}"/>
              </a:ext>
            </a:extLst>
          </p:cNvPr>
          <p:cNvSpPr txBox="1"/>
          <p:nvPr/>
        </p:nvSpPr>
        <p:spPr>
          <a:xfrm>
            <a:off x="2310154" y="5363614"/>
            <a:ext cx="415498" cy="369332"/>
          </a:xfrm>
          <a:prstGeom prst="rect">
            <a:avLst/>
          </a:prstGeom>
          <a:noFill/>
        </p:spPr>
        <p:txBody>
          <a:bodyPr wrap="none" rtlCol="0">
            <a:spAutoFit/>
          </a:bodyPr>
          <a:lstStyle/>
          <a:p>
            <a:r>
              <a:rPr kumimoji="1" lang="ja-JP" altLang="en-US">
                <a:latin typeface="Hiragino Kaku Gothic Std W8" panose="020B0800000000000000" pitchFamily="34" charset="-128"/>
                <a:ea typeface="Hiragino Kaku Gothic Std W8" panose="020B0800000000000000" pitchFamily="34" charset="-128"/>
              </a:rPr>
              <a:t>：</a:t>
            </a:r>
          </a:p>
        </p:txBody>
      </p:sp>
      <p:pic>
        <p:nvPicPr>
          <p:cNvPr id="3" name="図 2">
            <a:extLst>
              <a:ext uri="{FF2B5EF4-FFF2-40B4-BE49-F238E27FC236}">
                <a16:creationId xmlns:a16="http://schemas.microsoft.com/office/drawing/2014/main" id="{1B018BD0-79B3-1AC8-E273-A442CFA66AAF}"/>
              </a:ext>
            </a:extLst>
          </p:cNvPr>
          <p:cNvPicPr>
            <a:picLocks noChangeAspect="1"/>
          </p:cNvPicPr>
          <p:nvPr/>
        </p:nvPicPr>
        <p:blipFill>
          <a:blip r:embed="rId7"/>
          <a:stretch>
            <a:fillRect/>
          </a:stretch>
        </p:blipFill>
        <p:spPr>
          <a:xfrm>
            <a:off x="3093894" y="2299803"/>
            <a:ext cx="3800156" cy="619461"/>
          </a:xfrm>
          <a:prstGeom prst="rect">
            <a:avLst/>
          </a:prstGeom>
        </p:spPr>
      </p:pic>
      <p:pic>
        <p:nvPicPr>
          <p:cNvPr id="5" name="図 4">
            <a:extLst>
              <a:ext uri="{FF2B5EF4-FFF2-40B4-BE49-F238E27FC236}">
                <a16:creationId xmlns:a16="http://schemas.microsoft.com/office/drawing/2014/main" id="{14F47A5C-4FC7-D25A-6B8C-C4B70823A0B9}"/>
              </a:ext>
            </a:extLst>
          </p:cNvPr>
          <p:cNvPicPr>
            <a:picLocks noChangeAspect="1"/>
          </p:cNvPicPr>
          <p:nvPr/>
        </p:nvPicPr>
        <p:blipFill>
          <a:blip r:embed="rId8"/>
          <a:stretch>
            <a:fillRect/>
          </a:stretch>
        </p:blipFill>
        <p:spPr>
          <a:xfrm>
            <a:off x="3093894" y="3128100"/>
            <a:ext cx="2367951" cy="577407"/>
          </a:xfrm>
          <a:prstGeom prst="rect">
            <a:avLst/>
          </a:prstGeom>
        </p:spPr>
      </p:pic>
      <p:pic>
        <p:nvPicPr>
          <p:cNvPr id="11" name="図 10">
            <a:extLst>
              <a:ext uri="{FF2B5EF4-FFF2-40B4-BE49-F238E27FC236}">
                <a16:creationId xmlns:a16="http://schemas.microsoft.com/office/drawing/2014/main" id="{A73633C0-C07B-02F5-33F5-A26BED35BA2C}"/>
              </a:ext>
            </a:extLst>
          </p:cNvPr>
          <p:cNvPicPr>
            <a:picLocks noChangeAspect="1"/>
          </p:cNvPicPr>
          <p:nvPr/>
        </p:nvPicPr>
        <p:blipFill>
          <a:blip r:embed="rId9"/>
          <a:stretch>
            <a:fillRect/>
          </a:stretch>
        </p:blipFill>
        <p:spPr>
          <a:xfrm>
            <a:off x="3093894" y="4421825"/>
            <a:ext cx="3886200" cy="556701"/>
          </a:xfrm>
          <a:prstGeom prst="rect">
            <a:avLst/>
          </a:prstGeom>
        </p:spPr>
      </p:pic>
      <p:pic>
        <p:nvPicPr>
          <p:cNvPr id="24" name="図 23">
            <a:extLst>
              <a:ext uri="{FF2B5EF4-FFF2-40B4-BE49-F238E27FC236}">
                <a16:creationId xmlns:a16="http://schemas.microsoft.com/office/drawing/2014/main" id="{6C31F218-0A36-6FAC-E31A-683D49FE3E2D}"/>
              </a:ext>
            </a:extLst>
          </p:cNvPr>
          <p:cNvPicPr>
            <a:picLocks noChangeAspect="1"/>
          </p:cNvPicPr>
          <p:nvPr/>
        </p:nvPicPr>
        <p:blipFill>
          <a:blip r:embed="rId10"/>
          <a:stretch>
            <a:fillRect/>
          </a:stretch>
        </p:blipFill>
        <p:spPr>
          <a:xfrm>
            <a:off x="3093894" y="5263690"/>
            <a:ext cx="2580377" cy="518169"/>
          </a:xfrm>
          <a:prstGeom prst="rect">
            <a:avLst/>
          </a:prstGeom>
        </p:spPr>
      </p:pic>
    </p:spTree>
    <p:extLst>
      <p:ext uri="{BB962C8B-B14F-4D97-AF65-F5344CB8AC3E}">
        <p14:creationId xmlns:p14="http://schemas.microsoft.com/office/powerpoint/2010/main" val="10580584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1411ADCB-4980-8EBE-46AA-3DAFEAE4562F}"/>
              </a:ext>
            </a:extLst>
          </p:cNvPr>
          <p:cNvPicPr>
            <a:picLocks noChangeAspect="1"/>
          </p:cNvPicPr>
          <p:nvPr/>
        </p:nvPicPr>
        <p:blipFill>
          <a:blip r:embed="rId3"/>
          <a:stretch>
            <a:fillRect/>
          </a:stretch>
        </p:blipFill>
        <p:spPr>
          <a:xfrm>
            <a:off x="1350808" y="1422223"/>
            <a:ext cx="7264400" cy="4724400"/>
          </a:xfrm>
          <a:prstGeom prst="rect">
            <a:avLst/>
          </a:prstGeom>
        </p:spPr>
      </p:pic>
      <p:sp>
        <p:nvSpPr>
          <p:cNvPr id="4" name="正方形/長方形 3">
            <a:extLst>
              <a:ext uri="{FF2B5EF4-FFF2-40B4-BE49-F238E27FC236}">
                <a16:creationId xmlns:a16="http://schemas.microsoft.com/office/drawing/2014/main" id="{9CF5ADBC-63D6-C438-7B21-4E435C4E2EC9}"/>
              </a:ext>
            </a:extLst>
          </p:cNvPr>
          <p:cNvSpPr/>
          <p:nvPr/>
        </p:nvSpPr>
        <p:spPr>
          <a:xfrm>
            <a:off x="0"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1" y="67622"/>
            <a:ext cx="7886700" cy="984738"/>
          </a:xfrm>
        </p:spPr>
        <p:txBody>
          <a:bodyPr>
            <a:normAutofit/>
          </a:bodyPr>
          <a:lstStyle/>
          <a:p>
            <a:r>
              <a:rPr lang="ja-JP" altLang="en-US"/>
              <a:t>作成された像</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22</a:t>
            </a:fld>
            <a:r>
              <a:rPr lang="en-US"/>
              <a:t>/n</a:t>
            </a:r>
            <a:endParaRPr lang="en-US" dirty="0"/>
          </a:p>
        </p:txBody>
      </p:sp>
      <p:pic>
        <p:nvPicPr>
          <p:cNvPr id="24" name="図 23">
            <a:extLst>
              <a:ext uri="{FF2B5EF4-FFF2-40B4-BE49-F238E27FC236}">
                <a16:creationId xmlns:a16="http://schemas.microsoft.com/office/drawing/2014/main" id="{77839C4A-7E86-527C-91F0-E36C29CAB5AD}"/>
              </a:ext>
            </a:extLst>
          </p:cNvPr>
          <p:cNvPicPr>
            <a:picLocks noChangeAspect="1"/>
          </p:cNvPicPr>
          <p:nvPr/>
        </p:nvPicPr>
        <p:blipFill>
          <a:blip r:embed="rId4"/>
          <a:stretch>
            <a:fillRect/>
          </a:stretch>
        </p:blipFill>
        <p:spPr>
          <a:xfrm>
            <a:off x="628650" y="1848113"/>
            <a:ext cx="1190088" cy="304441"/>
          </a:xfrm>
          <a:prstGeom prst="rect">
            <a:avLst/>
          </a:prstGeom>
        </p:spPr>
      </p:pic>
      <p:pic>
        <p:nvPicPr>
          <p:cNvPr id="25" name="図 24">
            <a:extLst>
              <a:ext uri="{FF2B5EF4-FFF2-40B4-BE49-F238E27FC236}">
                <a16:creationId xmlns:a16="http://schemas.microsoft.com/office/drawing/2014/main" id="{BF4380F5-47C0-6480-FBB4-506087F41B87}"/>
              </a:ext>
            </a:extLst>
          </p:cNvPr>
          <p:cNvPicPr>
            <a:picLocks noChangeAspect="1"/>
          </p:cNvPicPr>
          <p:nvPr/>
        </p:nvPicPr>
        <p:blipFill>
          <a:blip r:embed="rId5"/>
          <a:stretch>
            <a:fillRect/>
          </a:stretch>
        </p:blipFill>
        <p:spPr>
          <a:xfrm>
            <a:off x="4526376" y="1845064"/>
            <a:ext cx="1190092" cy="304442"/>
          </a:xfrm>
          <a:prstGeom prst="rect">
            <a:avLst/>
          </a:prstGeom>
        </p:spPr>
      </p:pic>
      <p:pic>
        <p:nvPicPr>
          <p:cNvPr id="26" name="図 25">
            <a:extLst>
              <a:ext uri="{FF2B5EF4-FFF2-40B4-BE49-F238E27FC236}">
                <a16:creationId xmlns:a16="http://schemas.microsoft.com/office/drawing/2014/main" id="{A0E313E1-CDF4-7870-3BF2-46CEAE6D7346}"/>
              </a:ext>
            </a:extLst>
          </p:cNvPr>
          <p:cNvPicPr>
            <a:picLocks noChangeAspect="1"/>
          </p:cNvPicPr>
          <p:nvPr/>
        </p:nvPicPr>
        <p:blipFill>
          <a:blip r:embed="rId6"/>
          <a:stretch>
            <a:fillRect/>
          </a:stretch>
        </p:blipFill>
        <p:spPr>
          <a:xfrm>
            <a:off x="628171" y="4110731"/>
            <a:ext cx="1190092" cy="304442"/>
          </a:xfrm>
          <a:prstGeom prst="rect">
            <a:avLst/>
          </a:prstGeom>
        </p:spPr>
      </p:pic>
      <p:pic>
        <p:nvPicPr>
          <p:cNvPr id="27" name="図 26">
            <a:extLst>
              <a:ext uri="{FF2B5EF4-FFF2-40B4-BE49-F238E27FC236}">
                <a16:creationId xmlns:a16="http://schemas.microsoft.com/office/drawing/2014/main" id="{DFABE499-D40D-19D1-674E-1CB3437900D1}"/>
              </a:ext>
            </a:extLst>
          </p:cNvPr>
          <p:cNvPicPr>
            <a:picLocks noChangeAspect="1"/>
          </p:cNvPicPr>
          <p:nvPr/>
        </p:nvPicPr>
        <p:blipFill>
          <a:blip r:embed="rId7"/>
          <a:stretch>
            <a:fillRect/>
          </a:stretch>
        </p:blipFill>
        <p:spPr>
          <a:xfrm>
            <a:off x="4526376" y="4110731"/>
            <a:ext cx="1190092" cy="304442"/>
          </a:xfrm>
          <a:prstGeom prst="rect">
            <a:avLst/>
          </a:prstGeom>
        </p:spPr>
      </p:pic>
      <p:sp>
        <p:nvSpPr>
          <p:cNvPr id="28" name="テキスト ボックス 27">
            <a:extLst>
              <a:ext uri="{FF2B5EF4-FFF2-40B4-BE49-F238E27FC236}">
                <a16:creationId xmlns:a16="http://schemas.microsoft.com/office/drawing/2014/main" id="{EE8DBFC4-8883-A91A-0A37-0AF47D579337}"/>
              </a:ext>
            </a:extLst>
          </p:cNvPr>
          <p:cNvSpPr txBox="1"/>
          <p:nvPr/>
        </p:nvSpPr>
        <p:spPr>
          <a:xfrm>
            <a:off x="6957024" y="1096586"/>
            <a:ext cx="877163" cy="646331"/>
          </a:xfrm>
          <a:prstGeom prst="rect">
            <a:avLst/>
          </a:prstGeom>
          <a:noFill/>
        </p:spPr>
        <p:txBody>
          <a:bodyPr wrap="none" rtlCol="0">
            <a:spAutoFit/>
          </a:bodyPr>
          <a:lstStyle/>
          <a:p>
            <a:r>
              <a:rPr kumimoji="1" lang="ja-JP" altLang="en-US">
                <a:solidFill>
                  <a:srgbClr val="C00000"/>
                </a:solidFill>
                <a:latin typeface="Hiragino Kaku Gothic Std W8" panose="020B0800000000000000" pitchFamily="34" charset="-128"/>
                <a:ea typeface="Hiragino Kaku Gothic Std W8" panose="020B0800000000000000" pitchFamily="34" charset="-128"/>
              </a:rPr>
              <a:t>赤線：</a:t>
            </a:r>
            <a:endParaRPr kumimoji="1" lang="en-US" altLang="ja-JP" dirty="0">
              <a:solidFill>
                <a:srgbClr val="C00000"/>
              </a:solidFill>
              <a:latin typeface="Hiragino Kaku Gothic Std W8" panose="020B0800000000000000" pitchFamily="34" charset="-128"/>
              <a:ea typeface="Hiragino Kaku Gothic Std W8" panose="020B0800000000000000" pitchFamily="34" charset="-128"/>
            </a:endParaRPr>
          </a:p>
          <a:p>
            <a:r>
              <a:rPr kumimoji="1" lang="ja-JP" altLang="en-US">
                <a:solidFill>
                  <a:srgbClr val="0070C0"/>
                </a:solidFill>
                <a:latin typeface="Hiragino Kaku Gothic Std W8" panose="020B0800000000000000" pitchFamily="34" charset="-128"/>
                <a:ea typeface="Hiragino Kaku Gothic Std W8" panose="020B0800000000000000" pitchFamily="34" charset="-128"/>
              </a:rPr>
              <a:t>青線：</a:t>
            </a:r>
          </a:p>
        </p:txBody>
      </p:sp>
      <p:pic>
        <p:nvPicPr>
          <p:cNvPr id="30" name="図 29">
            <a:extLst>
              <a:ext uri="{FF2B5EF4-FFF2-40B4-BE49-F238E27FC236}">
                <a16:creationId xmlns:a16="http://schemas.microsoft.com/office/drawing/2014/main" id="{15CCBED2-2335-3259-F7A3-D9A5474CE52D}"/>
              </a:ext>
            </a:extLst>
          </p:cNvPr>
          <p:cNvPicPr>
            <a:picLocks noChangeAspect="1"/>
          </p:cNvPicPr>
          <p:nvPr/>
        </p:nvPicPr>
        <p:blipFill>
          <a:blip r:embed="rId8"/>
          <a:stretch>
            <a:fillRect/>
          </a:stretch>
        </p:blipFill>
        <p:spPr>
          <a:xfrm>
            <a:off x="7780492" y="1123193"/>
            <a:ext cx="895826" cy="242620"/>
          </a:xfrm>
          <a:prstGeom prst="rect">
            <a:avLst/>
          </a:prstGeom>
        </p:spPr>
      </p:pic>
      <p:pic>
        <p:nvPicPr>
          <p:cNvPr id="31" name="図 30">
            <a:extLst>
              <a:ext uri="{FF2B5EF4-FFF2-40B4-BE49-F238E27FC236}">
                <a16:creationId xmlns:a16="http://schemas.microsoft.com/office/drawing/2014/main" id="{1D890708-7639-F480-2AA4-76D2916A1F41}"/>
              </a:ext>
            </a:extLst>
          </p:cNvPr>
          <p:cNvPicPr>
            <a:picLocks noChangeAspect="1"/>
          </p:cNvPicPr>
          <p:nvPr/>
        </p:nvPicPr>
        <p:blipFill>
          <a:blip r:embed="rId9"/>
          <a:stretch>
            <a:fillRect/>
          </a:stretch>
        </p:blipFill>
        <p:spPr>
          <a:xfrm>
            <a:off x="7793192" y="1408128"/>
            <a:ext cx="877163" cy="242620"/>
          </a:xfrm>
          <a:prstGeom prst="rect">
            <a:avLst/>
          </a:prstGeom>
        </p:spPr>
      </p:pic>
      <p:pic>
        <p:nvPicPr>
          <p:cNvPr id="8" name="図 7">
            <a:extLst>
              <a:ext uri="{FF2B5EF4-FFF2-40B4-BE49-F238E27FC236}">
                <a16:creationId xmlns:a16="http://schemas.microsoft.com/office/drawing/2014/main" id="{898E6E9D-C574-05D7-36F4-D298E8D8DC44}"/>
              </a:ext>
            </a:extLst>
          </p:cNvPr>
          <p:cNvPicPr>
            <a:picLocks noChangeAspect="1"/>
          </p:cNvPicPr>
          <p:nvPr/>
        </p:nvPicPr>
        <p:blipFill>
          <a:blip r:embed="rId10"/>
          <a:stretch>
            <a:fillRect/>
          </a:stretch>
        </p:blipFill>
        <p:spPr>
          <a:xfrm>
            <a:off x="2150803" y="6339171"/>
            <a:ext cx="3281680" cy="230293"/>
          </a:xfrm>
          <a:prstGeom prst="rect">
            <a:avLst/>
          </a:prstGeom>
        </p:spPr>
      </p:pic>
      <p:sp>
        <p:nvSpPr>
          <p:cNvPr id="9" name="テキスト ボックス 8">
            <a:extLst>
              <a:ext uri="{FF2B5EF4-FFF2-40B4-BE49-F238E27FC236}">
                <a16:creationId xmlns:a16="http://schemas.microsoft.com/office/drawing/2014/main" id="{8CBB6BE8-C655-040A-48F9-543C9B7B1C14}"/>
              </a:ext>
            </a:extLst>
          </p:cNvPr>
          <p:cNvSpPr txBox="1"/>
          <p:nvPr/>
        </p:nvSpPr>
        <p:spPr>
          <a:xfrm>
            <a:off x="500055" y="6290352"/>
            <a:ext cx="1569660" cy="369332"/>
          </a:xfrm>
          <a:prstGeom prst="rect">
            <a:avLst/>
          </a:prstGeom>
          <a:noFill/>
        </p:spPr>
        <p:txBody>
          <a:bodyPr wrap="none" rtlCol="0">
            <a:spAutoFit/>
          </a:bodyPr>
          <a:lstStyle/>
          <a:p>
            <a:r>
              <a:rPr kumimoji="1" lang="ja-JP" altLang="en-US">
                <a:latin typeface="Hiragino Kaku Gothic Std W8" panose="020B0800000000000000" pitchFamily="34" charset="-128"/>
                <a:ea typeface="Hiragino Kaku Gothic Std W8" panose="020B0800000000000000" pitchFamily="34" charset="-128"/>
              </a:rPr>
              <a:t>中心から順に</a:t>
            </a:r>
          </a:p>
        </p:txBody>
      </p:sp>
      <p:pic>
        <p:nvPicPr>
          <p:cNvPr id="10" name="図 9">
            <a:extLst>
              <a:ext uri="{FF2B5EF4-FFF2-40B4-BE49-F238E27FC236}">
                <a16:creationId xmlns:a16="http://schemas.microsoft.com/office/drawing/2014/main" id="{5F180890-A30D-B492-EA7A-C08D5768F003}"/>
              </a:ext>
            </a:extLst>
          </p:cNvPr>
          <p:cNvPicPr>
            <a:picLocks noChangeAspect="1"/>
          </p:cNvPicPr>
          <p:nvPr/>
        </p:nvPicPr>
        <p:blipFill>
          <a:blip r:embed="rId11"/>
          <a:stretch>
            <a:fillRect/>
          </a:stretch>
        </p:blipFill>
        <p:spPr>
          <a:xfrm>
            <a:off x="4181602" y="3468878"/>
            <a:ext cx="234950" cy="158750"/>
          </a:xfrm>
          <a:prstGeom prst="rect">
            <a:avLst/>
          </a:prstGeom>
        </p:spPr>
      </p:pic>
      <p:pic>
        <p:nvPicPr>
          <p:cNvPr id="11" name="図 10">
            <a:extLst>
              <a:ext uri="{FF2B5EF4-FFF2-40B4-BE49-F238E27FC236}">
                <a16:creationId xmlns:a16="http://schemas.microsoft.com/office/drawing/2014/main" id="{F98E884A-57B6-3D71-D018-0B526314CED4}"/>
              </a:ext>
            </a:extLst>
          </p:cNvPr>
          <p:cNvPicPr>
            <a:picLocks noChangeAspect="1"/>
          </p:cNvPicPr>
          <p:nvPr/>
        </p:nvPicPr>
        <p:blipFill>
          <a:blip r:embed="rId11"/>
          <a:stretch>
            <a:fillRect/>
          </a:stretch>
        </p:blipFill>
        <p:spPr>
          <a:xfrm>
            <a:off x="1990992" y="1331095"/>
            <a:ext cx="234950" cy="158750"/>
          </a:xfrm>
          <a:prstGeom prst="rect">
            <a:avLst/>
          </a:prstGeom>
        </p:spPr>
      </p:pic>
    </p:spTree>
    <p:extLst>
      <p:ext uri="{BB962C8B-B14F-4D97-AF65-F5344CB8AC3E}">
        <p14:creationId xmlns:p14="http://schemas.microsoft.com/office/powerpoint/2010/main" val="4516142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真っ直ぐ届く光との比較</a:t>
            </a:r>
            <a:endParaRPr kumimoji="1" lang="ja-JP" altLang="en-US">
              <a:latin typeface="Hiragino Kaku Gothic Std W8" panose="020B0800000000000000" pitchFamily="34" charset="-128"/>
              <a:ea typeface="Hiragino Kaku Gothic Std W8" panose="020B0800000000000000" pitchFamily="34" charset="-128"/>
            </a:endParaRPr>
          </a:p>
        </p:txBody>
      </p:sp>
      <p:pic>
        <p:nvPicPr>
          <p:cNvPr id="13" name="図 12">
            <a:extLst>
              <a:ext uri="{FF2B5EF4-FFF2-40B4-BE49-F238E27FC236}">
                <a16:creationId xmlns:a16="http://schemas.microsoft.com/office/drawing/2014/main" id="{13741346-6F52-096B-AB15-61EAC45AC5AB}"/>
              </a:ext>
            </a:extLst>
          </p:cNvPr>
          <p:cNvPicPr>
            <a:picLocks noChangeAspect="1"/>
          </p:cNvPicPr>
          <p:nvPr/>
        </p:nvPicPr>
        <p:blipFill>
          <a:blip r:embed="rId3"/>
          <a:stretch>
            <a:fillRect/>
          </a:stretch>
        </p:blipFill>
        <p:spPr>
          <a:xfrm>
            <a:off x="188201" y="1473865"/>
            <a:ext cx="4761188" cy="3174125"/>
          </a:xfrm>
          <a:prstGeom prst="rect">
            <a:avLst/>
          </a:prstGeom>
        </p:spPr>
      </p:pic>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4929352"/>
            <a:ext cx="7886700" cy="1562094"/>
          </a:xfrm>
        </p:spPr>
        <p:txBody>
          <a:bodyPr/>
          <a:lstStyle/>
          <a:p>
            <a:pPr marL="0" indent="0" eaLnBrk="0">
              <a:lnSpc>
                <a:spcPct val="150000"/>
              </a:lnSpc>
              <a:spcBef>
                <a:spcPts val="0"/>
              </a:spcBef>
              <a:buNone/>
            </a:pPr>
            <a:r>
              <a:rPr lang="ja-JP" altLang="en-US" sz="1800"/>
              <a:t>シュバルツシルト時空では</a:t>
            </a:r>
            <a:endParaRPr lang="en-US" altLang="ja-JP" sz="1800" dirty="0"/>
          </a:p>
          <a:p>
            <a:pPr marL="0" indent="0" eaLnBrk="0">
              <a:lnSpc>
                <a:spcPct val="150000"/>
              </a:lnSpc>
              <a:spcBef>
                <a:spcPts val="0"/>
              </a:spcBef>
              <a:buNone/>
            </a:pPr>
            <a:r>
              <a:rPr lang="ja-JP" altLang="en-US" sz="1800"/>
              <a:t>・天体の後ろ側に位置する円盤から届く光はよく曲がって見えている。</a:t>
            </a:r>
            <a:endParaRPr lang="en-US" altLang="ja-JP" sz="1800" dirty="0"/>
          </a:p>
          <a:p>
            <a:pPr marL="0" indent="0" eaLnBrk="0">
              <a:lnSpc>
                <a:spcPct val="150000"/>
              </a:lnSpc>
              <a:spcBef>
                <a:spcPts val="0"/>
              </a:spcBef>
              <a:buNone/>
            </a:pPr>
            <a:r>
              <a:rPr lang="ja-JP" altLang="en-US" sz="1800"/>
              <a:t>・本来見えない円盤の「裏側」から放たれた光が観測者に届いている。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23</a:t>
            </a:fld>
            <a:r>
              <a:rPr lang="en-US"/>
              <a:t>/n</a:t>
            </a:r>
            <a:endParaRPr lang="en-US" dirty="0"/>
          </a:p>
        </p:txBody>
      </p:sp>
      <p:pic>
        <p:nvPicPr>
          <p:cNvPr id="8" name="図 7">
            <a:extLst>
              <a:ext uri="{FF2B5EF4-FFF2-40B4-BE49-F238E27FC236}">
                <a16:creationId xmlns:a16="http://schemas.microsoft.com/office/drawing/2014/main" id="{384871A3-6F38-F675-1684-4C612B13E9DB}"/>
              </a:ext>
            </a:extLst>
          </p:cNvPr>
          <p:cNvPicPr>
            <a:picLocks noChangeAspect="1"/>
          </p:cNvPicPr>
          <p:nvPr/>
        </p:nvPicPr>
        <p:blipFill>
          <a:blip r:embed="rId4"/>
          <a:stretch>
            <a:fillRect/>
          </a:stretch>
        </p:blipFill>
        <p:spPr>
          <a:xfrm>
            <a:off x="4194613" y="1473866"/>
            <a:ext cx="4761186" cy="3174124"/>
          </a:xfrm>
          <a:prstGeom prst="rect">
            <a:avLst/>
          </a:prstGeom>
        </p:spPr>
      </p:pic>
      <p:sp>
        <p:nvSpPr>
          <p:cNvPr id="10" name="コンテンツ プレースホルダー 2">
            <a:extLst>
              <a:ext uri="{FF2B5EF4-FFF2-40B4-BE49-F238E27FC236}">
                <a16:creationId xmlns:a16="http://schemas.microsoft.com/office/drawing/2014/main" id="{4550313F-A6C0-4737-1112-E08F484BD17C}"/>
              </a:ext>
            </a:extLst>
          </p:cNvPr>
          <p:cNvSpPr txBox="1">
            <a:spLocks/>
          </p:cNvSpPr>
          <p:nvPr/>
        </p:nvSpPr>
        <p:spPr>
          <a:xfrm>
            <a:off x="1964450" y="1587050"/>
            <a:ext cx="1883323" cy="47357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平坦な時空</a:t>
            </a:r>
            <a:endParaRPr lang="en-US" altLang="ja-JP" sz="1800" dirty="0"/>
          </a:p>
        </p:txBody>
      </p:sp>
      <p:sp>
        <p:nvSpPr>
          <p:cNvPr id="11" name="コンテンツ プレースホルダー 2">
            <a:extLst>
              <a:ext uri="{FF2B5EF4-FFF2-40B4-BE49-F238E27FC236}">
                <a16:creationId xmlns:a16="http://schemas.microsoft.com/office/drawing/2014/main" id="{7ED6AEA8-490A-DE25-7E42-BAB7D18F296E}"/>
              </a:ext>
            </a:extLst>
          </p:cNvPr>
          <p:cNvSpPr txBox="1">
            <a:spLocks/>
          </p:cNvSpPr>
          <p:nvPr/>
        </p:nvSpPr>
        <p:spPr>
          <a:xfrm>
            <a:off x="5496909" y="1584574"/>
            <a:ext cx="2755682" cy="60117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シュバルツシルト時空</a:t>
            </a:r>
            <a:endParaRPr lang="en-US" altLang="ja-JP" sz="1800" dirty="0"/>
          </a:p>
        </p:txBody>
      </p:sp>
    </p:spTree>
    <p:extLst>
      <p:ext uri="{BB962C8B-B14F-4D97-AF65-F5344CB8AC3E}">
        <p14:creationId xmlns:p14="http://schemas.microsoft.com/office/powerpoint/2010/main" val="12010812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まとめ</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eriod"/>
            </a:pPr>
            <a:endParaRPr lang="en-US" altLang="ja-JP" sz="1800" dirty="0"/>
          </a:p>
          <a:p>
            <a:pPr marL="342900" indent="-342900" eaLnBrk="0">
              <a:lnSpc>
                <a:spcPct val="150000"/>
              </a:lnSpc>
              <a:spcBef>
                <a:spcPts val="0"/>
              </a:spcBef>
              <a:buAutoNum type="arabicPeriod"/>
            </a:pPr>
            <a:r>
              <a:rPr lang="ja-JP" altLang="en-US" sz="1800"/>
              <a:t>シュバルツシルト計量と</a:t>
            </a:r>
            <a:r>
              <a:rPr lang="en-US" altLang="ja-JP" sz="1800" dirty="0"/>
              <a:t>null</a:t>
            </a:r>
            <a:r>
              <a:rPr lang="ja-JP" altLang="en-US" sz="1800"/>
              <a:t>測地線方程式から、光が満たす保存則を導出した。</a:t>
            </a:r>
            <a:endParaRPr lang="en-US" altLang="ja-JP" sz="1800" dirty="0"/>
          </a:p>
          <a:p>
            <a:pPr marL="342900" indent="-342900" eaLnBrk="0">
              <a:lnSpc>
                <a:spcPct val="150000"/>
              </a:lnSpc>
              <a:spcBef>
                <a:spcPts val="0"/>
              </a:spcBef>
              <a:buAutoNum type="arabicPeriod"/>
            </a:pPr>
            <a:endParaRPr lang="en-US" altLang="ja-JP" sz="1800" dirty="0"/>
          </a:p>
          <a:p>
            <a:pPr marL="342900" indent="-342900" eaLnBrk="0">
              <a:lnSpc>
                <a:spcPct val="150000"/>
              </a:lnSpc>
              <a:spcBef>
                <a:spcPts val="0"/>
              </a:spcBef>
              <a:buAutoNum type="arabicPeriod"/>
            </a:pPr>
            <a:r>
              <a:rPr lang="ja-JP" altLang="en-US" sz="1800"/>
              <a:t>保存則と</a:t>
            </a:r>
            <a:r>
              <a:rPr lang="en-US" altLang="ja-JP" sz="1800" dirty="0"/>
              <a:t>null</a:t>
            </a:r>
            <a:r>
              <a:rPr lang="ja-JP" altLang="en-US" sz="1800"/>
              <a:t>条件から光の軌道が満たす微分方程式を導出し、その解析を行なった。</a:t>
            </a:r>
            <a:endParaRPr lang="en-US" altLang="ja-JP" sz="1800" dirty="0"/>
          </a:p>
          <a:p>
            <a:pPr marL="342900" indent="-342900" eaLnBrk="0">
              <a:lnSpc>
                <a:spcPct val="150000"/>
              </a:lnSpc>
              <a:spcBef>
                <a:spcPts val="0"/>
              </a:spcBef>
              <a:buAutoNum type="arabicPeriod"/>
            </a:pPr>
            <a:endParaRPr lang="en-US" altLang="ja-JP" sz="1800" dirty="0"/>
          </a:p>
          <a:p>
            <a:pPr marL="342900" indent="-342900" eaLnBrk="0">
              <a:lnSpc>
                <a:spcPct val="150000"/>
              </a:lnSpc>
              <a:spcBef>
                <a:spcPts val="0"/>
              </a:spcBef>
              <a:buAutoNum type="arabicPeriod"/>
            </a:pPr>
            <a:r>
              <a:rPr lang="ja-JP" altLang="en-US" sz="1800"/>
              <a:t>以上を幾何的な考察と組み合わせることで、降着円盤がスクリーンに写す光の位置を特定した。</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24</a:t>
            </a:fld>
            <a:r>
              <a:rPr lang="en-US"/>
              <a:t>/n</a:t>
            </a:r>
            <a:endParaRPr lang="en-US" dirty="0"/>
          </a:p>
        </p:txBody>
      </p:sp>
    </p:spTree>
    <p:extLst>
      <p:ext uri="{BB962C8B-B14F-4D97-AF65-F5344CB8AC3E}">
        <p14:creationId xmlns:p14="http://schemas.microsoft.com/office/powerpoint/2010/main" val="31436155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展望</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今回はシュバルツシルト時空で円盤がどのように観測されるかを計算した。</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ここで学んだ手法は、他の時空で物体を観測する際にも有用であるように思われる。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一般相対論ではさまざまな時空を考えることができるので、この手法を用いて他の時空では円盤がどのように観測されるか、予測を行いたい。</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25</a:t>
            </a:fld>
            <a:r>
              <a:rPr lang="en-US"/>
              <a:t>/n</a:t>
            </a:r>
            <a:endParaRPr lang="en-US" dirty="0"/>
          </a:p>
        </p:txBody>
      </p:sp>
    </p:spTree>
    <p:extLst>
      <p:ext uri="{BB962C8B-B14F-4D97-AF65-F5344CB8AC3E}">
        <p14:creationId xmlns:p14="http://schemas.microsoft.com/office/powerpoint/2010/main" val="40121442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応用（夏ゼミを聞いてくれた人向け）</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4992405"/>
            <a:ext cx="7886700" cy="914409"/>
          </a:xfrm>
        </p:spPr>
        <p:txBody>
          <a:bodyPr/>
          <a:lstStyle/>
          <a:p>
            <a:pPr marL="0" indent="0" eaLnBrk="0">
              <a:lnSpc>
                <a:spcPct val="150000"/>
              </a:lnSpc>
              <a:spcBef>
                <a:spcPts val="0"/>
              </a:spcBef>
              <a:buNone/>
            </a:pPr>
            <a:r>
              <a:rPr lang="ja-JP" altLang="en-US" sz="1800"/>
              <a:t>近点移動する天体がどのように観測されるか、を可視化しました。</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26</a:t>
            </a:fld>
            <a:r>
              <a:rPr lang="en-US"/>
              <a:t>/n</a:t>
            </a:r>
            <a:endParaRPr lang="en-US" dirty="0"/>
          </a:p>
        </p:txBody>
      </p:sp>
      <p:pic>
        <p:nvPicPr>
          <p:cNvPr id="6" name="図 5">
            <a:extLst>
              <a:ext uri="{FF2B5EF4-FFF2-40B4-BE49-F238E27FC236}">
                <a16:creationId xmlns:a16="http://schemas.microsoft.com/office/drawing/2014/main" id="{CC030026-6703-3256-45B1-2F989C6B8457}"/>
              </a:ext>
            </a:extLst>
          </p:cNvPr>
          <p:cNvPicPr>
            <a:picLocks noChangeAspect="1"/>
          </p:cNvPicPr>
          <p:nvPr/>
        </p:nvPicPr>
        <p:blipFill>
          <a:blip r:embed="rId3"/>
          <a:stretch>
            <a:fillRect/>
          </a:stretch>
        </p:blipFill>
        <p:spPr>
          <a:xfrm>
            <a:off x="557043" y="1993637"/>
            <a:ext cx="4078016" cy="2718677"/>
          </a:xfrm>
          <a:prstGeom prst="rect">
            <a:avLst/>
          </a:prstGeom>
        </p:spPr>
      </p:pic>
      <p:pic>
        <p:nvPicPr>
          <p:cNvPr id="11" name="図 10">
            <a:extLst>
              <a:ext uri="{FF2B5EF4-FFF2-40B4-BE49-F238E27FC236}">
                <a16:creationId xmlns:a16="http://schemas.microsoft.com/office/drawing/2014/main" id="{3620A18B-D5D2-E1D3-0558-ACC567DA2793}"/>
              </a:ext>
            </a:extLst>
          </p:cNvPr>
          <p:cNvPicPr>
            <a:picLocks noChangeAspect="1"/>
          </p:cNvPicPr>
          <p:nvPr/>
        </p:nvPicPr>
        <p:blipFill>
          <a:blip r:embed="rId4"/>
          <a:stretch>
            <a:fillRect/>
          </a:stretch>
        </p:blipFill>
        <p:spPr>
          <a:xfrm>
            <a:off x="4330263" y="1993637"/>
            <a:ext cx="4078016" cy="2718677"/>
          </a:xfrm>
          <a:prstGeom prst="rect">
            <a:avLst/>
          </a:prstGeom>
        </p:spPr>
      </p:pic>
      <p:sp>
        <p:nvSpPr>
          <p:cNvPr id="12" name="コンテンツ プレースホルダー 2">
            <a:extLst>
              <a:ext uri="{FF2B5EF4-FFF2-40B4-BE49-F238E27FC236}">
                <a16:creationId xmlns:a16="http://schemas.microsoft.com/office/drawing/2014/main" id="{80D356EE-FA61-689A-DC62-BB6351342430}"/>
              </a:ext>
            </a:extLst>
          </p:cNvPr>
          <p:cNvSpPr txBox="1">
            <a:spLocks/>
          </p:cNvSpPr>
          <p:nvPr/>
        </p:nvSpPr>
        <p:spPr>
          <a:xfrm>
            <a:off x="6048701" y="1763607"/>
            <a:ext cx="2885092" cy="765188"/>
          </a:xfrm>
          <a:prstGeom prst="rect">
            <a:avLst/>
          </a:prstGeom>
        </p:spPr>
        <p:txBody>
          <a:bodyPr vert="horz" lIns="91440" tIns="45720" rIns="91440" bIns="45720" rtlCol="0">
            <a:normAutofit fontScale="92500" lnSpcReduction="2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・平坦な時空</a:t>
            </a:r>
            <a:endParaRPr lang="en-US" altLang="ja-JP" sz="1800" dirty="0"/>
          </a:p>
          <a:p>
            <a:pPr marL="0" indent="0" eaLnBrk="0">
              <a:lnSpc>
                <a:spcPct val="150000"/>
              </a:lnSpc>
              <a:spcBef>
                <a:spcPts val="0"/>
              </a:spcBef>
              <a:buFont typeface="Arial" panose="020B0604020202020204" pitchFamily="34" charset="0"/>
              <a:buNone/>
            </a:pPr>
            <a:r>
              <a:rPr lang="ja-JP" altLang="en-US" sz="1800"/>
              <a:t>・真上から見た動画</a:t>
            </a:r>
            <a:endParaRPr lang="en-US" altLang="ja-JP" sz="1800" dirty="0"/>
          </a:p>
        </p:txBody>
      </p:sp>
      <p:sp>
        <p:nvSpPr>
          <p:cNvPr id="13" name="コンテンツ プレースホルダー 2">
            <a:extLst>
              <a:ext uri="{FF2B5EF4-FFF2-40B4-BE49-F238E27FC236}">
                <a16:creationId xmlns:a16="http://schemas.microsoft.com/office/drawing/2014/main" id="{47970137-FC5D-67C6-D706-EE6F9CC0FDF2}"/>
              </a:ext>
            </a:extLst>
          </p:cNvPr>
          <p:cNvSpPr txBox="1">
            <a:spLocks/>
          </p:cNvSpPr>
          <p:nvPr/>
        </p:nvSpPr>
        <p:spPr>
          <a:xfrm>
            <a:off x="1818289" y="1649697"/>
            <a:ext cx="2753710" cy="823123"/>
          </a:xfrm>
          <a:prstGeom prst="rect">
            <a:avLst/>
          </a:prstGeom>
        </p:spPr>
        <p:txBody>
          <a:bodyPr vert="horz" lIns="91440" tIns="45720" rIns="91440" bIns="45720" rtlCol="0">
            <a:normAutofit fontScale="92500" lnSpcReduction="10000"/>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・シュバルツシルト時空</a:t>
            </a:r>
            <a:endParaRPr lang="en-US" altLang="ja-JP" sz="1800" dirty="0"/>
          </a:p>
          <a:p>
            <a:pPr marL="0" indent="0" eaLnBrk="0">
              <a:lnSpc>
                <a:spcPct val="150000"/>
              </a:lnSpc>
              <a:spcBef>
                <a:spcPts val="0"/>
              </a:spcBef>
              <a:buFont typeface="Arial" panose="020B0604020202020204" pitchFamily="34" charset="0"/>
              <a:buNone/>
            </a:pPr>
            <a:r>
              <a:rPr lang="ja-JP" altLang="en-US" sz="1800"/>
              <a:t>・</a:t>
            </a:r>
            <a:r>
              <a:rPr lang="en-US" altLang="ja-JP" sz="1800" dirty="0"/>
              <a:t>80</a:t>
            </a:r>
            <a:r>
              <a:rPr lang="ja-JP" altLang="en-US" sz="1800"/>
              <a:t>度方向から見た動画</a:t>
            </a:r>
            <a:endParaRPr lang="en-US" altLang="ja-JP" sz="1800" dirty="0"/>
          </a:p>
        </p:txBody>
      </p:sp>
    </p:spTree>
    <p:extLst>
      <p:ext uri="{BB962C8B-B14F-4D97-AF65-F5344CB8AC3E}">
        <p14:creationId xmlns:p14="http://schemas.microsoft.com/office/powerpoint/2010/main" val="9587644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2923673"/>
            <a:ext cx="8351520" cy="819271"/>
          </a:xfrm>
        </p:spPr>
        <p:txBody>
          <a:bodyPr>
            <a:normAutofit/>
          </a:bodyPr>
          <a:lstStyle/>
          <a:p>
            <a:r>
              <a:rPr kumimoji="1" lang="ja-JP" altLang="en-US" sz="4400">
                <a:solidFill>
                  <a:sysClr val="windowText" lastClr="000000"/>
                </a:solidFill>
                <a:latin typeface="Hiragino Kaku Gothic Std W8" panose="020B0800000000000000" pitchFamily="34" charset="-128"/>
                <a:ea typeface="Hiragino Kaku Gothic Std W8" panose="020B0800000000000000" pitchFamily="34" charset="-128"/>
              </a:rPr>
              <a:t>以下、予備スライド</a:t>
            </a:r>
          </a:p>
        </p:txBody>
      </p:sp>
    </p:spTree>
    <p:extLst>
      <p:ext uri="{BB962C8B-B14F-4D97-AF65-F5344CB8AC3E}">
        <p14:creationId xmlns:p14="http://schemas.microsoft.com/office/powerpoint/2010/main" val="12977167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1/3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en-US" altLang="ja-JP" sz="1800" dirty="0">
                <a:solidFill>
                  <a:srgbClr val="C00000"/>
                </a:solidFill>
              </a:rPr>
              <a:t>(2)</a:t>
            </a:r>
            <a:r>
              <a:rPr lang="ja-JP" altLang="en-US" sz="1800">
                <a:solidFill>
                  <a:srgbClr val="C00000"/>
                </a:solidFill>
              </a:rPr>
              <a:t>　</a:t>
            </a:r>
            <a:r>
              <a:rPr lang="en-US" altLang="ja-JP" sz="1800" dirty="0">
                <a:solidFill>
                  <a:srgbClr val="C00000"/>
                </a:solidFill>
              </a:rPr>
              <a:t>null</a:t>
            </a:r>
            <a:r>
              <a:rPr lang="ja-JP" altLang="en-US" sz="1800">
                <a:solidFill>
                  <a:srgbClr val="C00000"/>
                </a:solidFill>
              </a:rPr>
              <a:t>測地線方程式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波動方程式は一般の時空で以下のように書き変わる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平坦な時空の計量（ミンコフスキー計量）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で確かに波動方程式と一致している。</a:t>
            </a:r>
            <a:endParaRPr lang="en-US" altLang="ja-JP" sz="1800" dirty="0"/>
          </a:p>
          <a:p>
            <a:pPr marL="0" indent="0" eaLnBrk="0">
              <a:lnSpc>
                <a:spcPct val="150000"/>
              </a:lnSpc>
              <a:spcBef>
                <a:spcPts val="0"/>
              </a:spcBef>
              <a:buNone/>
            </a:pPr>
            <a:r>
              <a:rPr lang="ja-JP" altLang="en-US" sz="1800"/>
              <a:t>波数が非常に大きい波を考える（アイコナール近似をとる）と、波は以下のように書ける</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28</a:t>
            </a:fld>
            <a:r>
              <a:rPr lang="en-US"/>
              <a:t>/n</a:t>
            </a:r>
            <a:endParaRPr lang="en-US" dirty="0"/>
          </a:p>
        </p:txBody>
      </p:sp>
      <p:pic>
        <p:nvPicPr>
          <p:cNvPr id="10" name="図 9">
            <a:extLst>
              <a:ext uri="{FF2B5EF4-FFF2-40B4-BE49-F238E27FC236}">
                <a16:creationId xmlns:a16="http://schemas.microsoft.com/office/drawing/2014/main" id="{1DEB28D0-5049-E605-52E2-28AD4D5092CB}"/>
              </a:ext>
            </a:extLst>
          </p:cNvPr>
          <p:cNvPicPr>
            <a:picLocks noChangeAspect="1"/>
          </p:cNvPicPr>
          <p:nvPr/>
        </p:nvPicPr>
        <p:blipFill>
          <a:blip r:embed="rId3"/>
          <a:stretch>
            <a:fillRect/>
          </a:stretch>
        </p:blipFill>
        <p:spPr>
          <a:xfrm>
            <a:off x="1486877" y="2640346"/>
            <a:ext cx="2494280" cy="609865"/>
          </a:xfrm>
          <a:prstGeom prst="rect">
            <a:avLst/>
          </a:prstGeom>
        </p:spPr>
      </p:pic>
      <p:pic>
        <p:nvPicPr>
          <p:cNvPr id="12" name="図 11">
            <a:extLst>
              <a:ext uri="{FF2B5EF4-FFF2-40B4-BE49-F238E27FC236}">
                <a16:creationId xmlns:a16="http://schemas.microsoft.com/office/drawing/2014/main" id="{AFFA16C6-D15D-C5EF-09E2-DF8474D56184}"/>
              </a:ext>
            </a:extLst>
          </p:cNvPr>
          <p:cNvPicPr>
            <a:picLocks noChangeAspect="1"/>
          </p:cNvPicPr>
          <p:nvPr/>
        </p:nvPicPr>
        <p:blipFill>
          <a:blip r:embed="rId4"/>
          <a:stretch>
            <a:fillRect/>
          </a:stretch>
        </p:blipFill>
        <p:spPr>
          <a:xfrm>
            <a:off x="3356596" y="1367309"/>
            <a:ext cx="1540631" cy="283255"/>
          </a:xfrm>
          <a:prstGeom prst="rect">
            <a:avLst/>
          </a:prstGeom>
        </p:spPr>
      </p:pic>
      <p:pic>
        <p:nvPicPr>
          <p:cNvPr id="13" name="図 12">
            <a:extLst>
              <a:ext uri="{FF2B5EF4-FFF2-40B4-BE49-F238E27FC236}">
                <a16:creationId xmlns:a16="http://schemas.microsoft.com/office/drawing/2014/main" id="{7DE4CD9B-2FA0-601C-DA5F-3F9C0FC186DB}"/>
              </a:ext>
            </a:extLst>
          </p:cNvPr>
          <p:cNvPicPr>
            <a:picLocks noChangeAspect="1"/>
          </p:cNvPicPr>
          <p:nvPr/>
        </p:nvPicPr>
        <p:blipFill>
          <a:blip r:embed="rId5"/>
          <a:stretch>
            <a:fillRect/>
          </a:stretch>
        </p:blipFill>
        <p:spPr>
          <a:xfrm>
            <a:off x="4362450" y="2871783"/>
            <a:ext cx="209550" cy="127000"/>
          </a:xfrm>
          <a:prstGeom prst="rect">
            <a:avLst/>
          </a:prstGeom>
        </p:spPr>
      </p:pic>
      <p:pic>
        <p:nvPicPr>
          <p:cNvPr id="15" name="図 14">
            <a:extLst>
              <a:ext uri="{FF2B5EF4-FFF2-40B4-BE49-F238E27FC236}">
                <a16:creationId xmlns:a16="http://schemas.microsoft.com/office/drawing/2014/main" id="{5C3A835A-634C-55DE-D06E-DE38BD749B22}"/>
              </a:ext>
            </a:extLst>
          </p:cNvPr>
          <p:cNvPicPr>
            <a:picLocks noChangeAspect="1"/>
          </p:cNvPicPr>
          <p:nvPr/>
        </p:nvPicPr>
        <p:blipFill>
          <a:blip r:embed="rId6"/>
          <a:stretch>
            <a:fillRect/>
          </a:stretch>
        </p:blipFill>
        <p:spPr>
          <a:xfrm>
            <a:off x="6310086" y="5945510"/>
            <a:ext cx="593510" cy="195509"/>
          </a:xfrm>
          <a:prstGeom prst="rect">
            <a:avLst/>
          </a:prstGeom>
        </p:spPr>
      </p:pic>
      <p:pic>
        <p:nvPicPr>
          <p:cNvPr id="5" name="図 4">
            <a:extLst>
              <a:ext uri="{FF2B5EF4-FFF2-40B4-BE49-F238E27FC236}">
                <a16:creationId xmlns:a16="http://schemas.microsoft.com/office/drawing/2014/main" id="{596DB959-7B9A-0628-4324-537B319553BB}"/>
              </a:ext>
            </a:extLst>
          </p:cNvPr>
          <p:cNvPicPr>
            <a:picLocks noChangeAspect="1"/>
          </p:cNvPicPr>
          <p:nvPr/>
        </p:nvPicPr>
        <p:blipFill>
          <a:blip r:embed="rId7"/>
          <a:stretch>
            <a:fillRect/>
          </a:stretch>
        </p:blipFill>
        <p:spPr>
          <a:xfrm>
            <a:off x="4953293" y="2788270"/>
            <a:ext cx="2057400" cy="279963"/>
          </a:xfrm>
          <a:prstGeom prst="rect">
            <a:avLst/>
          </a:prstGeom>
        </p:spPr>
      </p:pic>
      <p:pic>
        <p:nvPicPr>
          <p:cNvPr id="6" name="図 5">
            <a:extLst>
              <a:ext uri="{FF2B5EF4-FFF2-40B4-BE49-F238E27FC236}">
                <a16:creationId xmlns:a16="http://schemas.microsoft.com/office/drawing/2014/main" id="{EE8E8B49-D0E6-5078-A1F6-3195231CBDDB}"/>
              </a:ext>
            </a:extLst>
          </p:cNvPr>
          <p:cNvPicPr>
            <a:picLocks noChangeAspect="1"/>
          </p:cNvPicPr>
          <p:nvPr/>
        </p:nvPicPr>
        <p:blipFill>
          <a:blip r:embed="rId8"/>
          <a:stretch>
            <a:fillRect/>
          </a:stretch>
        </p:blipFill>
        <p:spPr>
          <a:xfrm>
            <a:off x="3121989" y="5760057"/>
            <a:ext cx="2480922" cy="540953"/>
          </a:xfrm>
          <a:prstGeom prst="rect">
            <a:avLst/>
          </a:prstGeom>
        </p:spPr>
      </p:pic>
      <p:pic>
        <p:nvPicPr>
          <p:cNvPr id="8" name="図 7">
            <a:extLst>
              <a:ext uri="{FF2B5EF4-FFF2-40B4-BE49-F238E27FC236}">
                <a16:creationId xmlns:a16="http://schemas.microsoft.com/office/drawing/2014/main" id="{0DE7F44A-A2A7-655F-EDE8-0428FD9034C5}"/>
              </a:ext>
            </a:extLst>
          </p:cNvPr>
          <p:cNvPicPr>
            <a:picLocks noChangeAspect="1"/>
          </p:cNvPicPr>
          <p:nvPr/>
        </p:nvPicPr>
        <p:blipFill>
          <a:blip r:embed="rId9"/>
          <a:stretch>
            <a:fillRect/>
          </a:stretch>
        </p:blipFill>
        <p:spPr>
          <a:xfrm>
            <a:off x="3263641" y="3999473"/>
            <a:ext cx="2616715" cy="289979"/>
          </a:xfrm>
          <a:prstGeom prst="rect">
            <a:avLst/>
          </a:prstGeom>
        </p:spPr>
      </p:pic>
    </p:spTree>
    <p:extLst>
      <p:ext uri="{BB962C8B-B14F-4D97-AF65-F5344CB8AC3E}">
        <p14:creationId xmlns:p14="http://schemas.microsoft.com/office/powerpoint/2010/main" val="196467429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2/3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この波動方程式　　　　　　　　　　　　　　　　　　　　を計算する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以上より</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29</a:t>
            </a:fld>
            <a:r>
              <a:rPr lang="en-US"/>
              <a:t>/n</a:t>
            </a:r>
            <a:endParaRPr lang="en-US" dirty="0"/>
          </a:p>
        </p:txBody>
      </p:sp>
      <p:pic>
        <p:nvPicPr>
          <p:cNvPr id="5" name="図 4">
            <a:extLst>
              <a:ext uri="{FF2B5EF4-FFF2-40B4-BE49-F238E27FC236}">
                <a16:creationId xmlns:a16="http://schemas.microsoft.com/office/drawing/2014/main" id="{730AA2B6-5C11-C096-2B44-8C5FE993CBF7}"/>
              </a:ext>
            </a:extLst>
          </p:cNvPr>
          <p:cNvPicPr>
            <a:picLocks noChangeAspect="1"/>
          </p:cNvPicPr>
          <p:nvPr/>
        </p:nvPicPr>
        <p:blipFill>
          <a:blip r:embed="rId3"/>
          <a:stretch>
            <a:fillRect/>
          </a:stretch>
        </p:blipFill>
        <p:spPr>
          <a:xfrm>
            <a:off x="2798901" y="1263755"/>
            <a:ext cx="3546197" cy="539369"/>
          </a:xfrm>
          <a:prstGeom prst="rect">
            <a:avLst/>
          </a:prstGeom>
        </p:spPr>
      </p:pic>
      <p:pic>
        <p:nvPicPr>
          <p:cNvPr id="6" name="図 5">
            <a:extLst>
              <a:ext uri="{FF2B5EF4-FFF2-40B4-BE49-F238E27FC236}">
                <a16:creationId xmlns:a16="http://schemas.microsoft.com/office/drawing/2014/main" id="{4CA660C7-7437-0FD8-39A1-76122494A2AC}"/>
              </a:ext>
            </a:extLst>
          </p:cNvPr>
          <p:cNvPicPr>
            <a:picLocks noChangeAspect="1"/>
          </p:cNvPicPr>
          <p:nvPr/>
        </p:nvPicPr>
        <p:blipFill>
          <a:blip r:embed="rId4"/>
          <a:stretch>
            <a:fillRect/>
          </a:stretch>
        </p:blipFill>
        <p:spPr>
          <a:xfrm>
            <a:off x="628650" y="2091737"/>
            <a:ext cx="4623583" cy="452986"/>
          </a:xfrm>
          <a:prstGeom prst="rect">
            <a:avLst/>
          </a:prstGeom>
        </p:spPr>
      </p:pic>
      <p:pic>
        <p:nvPicPr>
          <p:cNvPr id="8" name="図 7">
            <a:extLst>
              <a:ext uri="{FF2B5EF4-FFF2-40B4-BE49-F238E27FC236}">
                <a16:creationId xmlns:a16="http://schemas.microsoft.com/office/drawing/2014/main" id="{4D28F5CF-CC5D-C900-D44F-E9FA677A8B54}"/>
              </a:ext>
            </a:extLst>
          </p:cNvPr>
          <p:cNvPicPr>
            <a:picLocks noChangeAspect="1"/>
          </p:cNvPicPr>
          <p:nvPr/>
        </p:nvPicPr>
        <p:blipFill>
          <a:blip r:embed="rId5"/>
          <a:stretch>
            <a:fillRect/>
          </a:stretch>
        </p:blipFill>
        <p:spPr>
          <a:xfrm>
            <a:off x="628650" y="2744000"/>
            <a:ext cx="7772400" cy="951309"/>
          </a:xfrm>
          <a:prstGeom prst="rect">
            <a:avLst/>
          </a:prstGeom>
        </p:spPr>
      </p:pic>
      <p:pic>
        <p:nvPicPr>
          <p:cNvPr id="10" name="図 9">
            <a:extLst>
              <a:ext uri="{FF2B5EF4-FFF2-40B4-BE49-F238E27FC236}">
                <a16:creationId xmlns:a16="http://schemas.microsoft.com/office/drawing/2014/main" id="{5A79DA06-FECC-1256-F4C0-831E9F615D07}"/>
              </a:ext>
            </a:extLst>
          </p:cNvPr>
          <p:cNvPicPr>
            <a:picLocks noChangeAspect="1"/>
          </p:cNvPicPr>
          <p:nvPr/>
        </p:nvPicPr>
        <p:blipFill>
          <a:blip r:embed="rId6"/>
          <a:stretch>
            <a:fillRect/>
          </a:stretch>
        </p:blipFill>
        <p:spPr>
          <a:xfrm>
            <a:off x="1870637" y="5594245"/>
            <a:ext cx="5616013" cy="852194"/>
          </a:xfrm>
          <a:prstGeom prst="rect">
            <a:avLst/>
          </a:prstGeom>
        </p:spPr>
      </p:pic>
      <p:pic>
        <p:nvPicPr>
          <p:cNvPr id="12" name="図 11">
            <a:extLst>
              <a:ext uri="{FF2B5EF4-FFF2-40B4-BE49-F238E27FC236}">
                <a16:creationId xmlns:a16="http://schemas.microsoft.com/office/drawing/2014/main" id="{95966FE4-F570-323D-F109-0DF40408F991}"/>
              </a:ext>
            </a:extLst>
          </p:cNvPr>
          <p:cNvPicPr>
            <a:picLocks noChangeAspect="1"/>
          </p:cNvPicPr>
          <p:nvPr/>
        </p:nvPicPr>
        <p:blipFill>
          <a:blip r:embed="rId7"/>
          <a:stretch>
            <a:fillRect/>
          </a:stretch>
        </p:blipFill>
        <p:spPr>
          <a:xfrm>
            <a:off x="628649" y="3797811"/>
            <a:ext cx="6876425" cy="1552228"/>
          </a:xfrm>
          <a:prstGeom prst="rect">
            <a:avLst/>
          </a:prstGeom>
        </p:spPr>
      </p:pic>
    </p:spTree>
    <p:extLst>
      <p:ext uri="{BB962C8B-B14F-4D97-AF65-F5344CB8AC3E}">
        <p14:creationId xmlns:p14="http://schemas.microsoft.com/office/powerpoint/2010/main" val="6823382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用語紹介</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800664"/>
            <a:ext cx="7886700" cy="4690781"/>
          </a:xfrm>
        </p:spPr>
        <p:txBody>
          <a:bodyPr/>
          <a:lstStyle/>
          <a:p>
            <a:pPr marL="0" indent="0" eaLnBrk="0">
              <a:lnSpc>
                <a:spcPct val="150000"/>
              </a:lnSpc>
              <a:spcBef>
                <a:spcPts val="0"/>
              </a:spcBef>
              <a:buNone/>
            </a:pPr>
            <a:r>
              <a:rPr lang="ja-JP" altLang="en-US" sz="1800" b="0" i="0">
                <a:solidFill>
                  <a:schemeClr val="tx1">
                    <a:lumMod val="95000"/>
                    <a:lumOff val="5000"/>
                  </a:schemeClr>
                </a:solidFill>
                <a:effectLst/>
                <a:latin typeface="Arial" panose="020B0604020202020204" pitchFamily="34" charset="0"/>
              </a:rPr>
              <a:t>・ブラックホール</a:t>
            </a:r>
            <a:endParaRPr lang="en-US" altLang="ja-JP" sz="1800" b="0" i="0" dirty="0">
              <a:solidFill>
                <a:schemeClr val="tx1">
                  <a:lumMod val="95000"/>
                  <a:lumOff val="5000"/>
                </a:schemeClr>
              </a:solidFill>
              <a:effectLst/>
              <a:latin typeface="Arial" panose="020B0604020202020204" pitchFamily="34" charset="0"/>
            </a:endParaRPr>
          </a:p>
          <a:p>
            <a:pPr marL="342900" lvl="1" indent="0" eaLnBrk="0">
              <a:lnSpc>
                <a:spcPct val="150000"/>
              </a:lnSpc>
              <a:spcBef>
                <a:spcPts val="0"/>
              </a:spcBef>
              <a:buNone/>
            </a:pPr>
            <a:r>
              <a:rPr lang="ja-JP" altLang="en-US">
                <a:solidFill>
                  <a:schemeClr val="tx1">
                    <a:lumMod val="95000"/>
                    <a:lumOff val="5000"/>
                  </a:schemeClr>
                </a:solidFill>
                <a:latin typeface="Arial" panose="020B0604020202020204" pitchFamily="34" charset="0"/>
              </a:rPr>
              <a:t>一定の条件下では光すら抜け出すことのできない非常に重い天体。</a:t>
            </a:r>
            <a:endParaRPr lang="en-US" altLang="ja-JP" dirty="0">
              <a:solidFill>
                <a:schemeClr val="tx1">
                  <a:lumMod val="95000"/>
                  <a:lumOff val="5000"/>
                </a:schemeClr>
              </a:solidFill>
              <a:latin typeface="Arial" panose="020B0604020202020204" pitchFamily="34" charset="0"/>
            </a:endParaRPr>
          </a:p>
          <a:p>
            <a:pPr marL="342900" lvl="1" indent="0" eaLnBrk="0">
              <a:lnSpc>
                <a:spcPct val="150000"/>
              </a:lnSpc>
              <a:spcBef>
                <a:spcPts val="0"/>
              </a:spcBef>
              <a:buNone/>
            </a:pPr>
            <a:r>
              <a:rPr lang="ja-JP" altLang="en-US">
                <a:solidFill>
                  <a:schemeClr val="tx1">
                    <a:lumMod val="95000"/>
                    <a:lumOff val="5000"/>
                  </a:schemeClr>
                </a:solidFill>
                <a:latin typeface="Arial" panose="020B0604020202020204" pitchFamily="34" charset="0"/>
              </a:rPr>
              <a:t>本スライドでは、シュバルツシルト時空を形成する天体として扱っている。</a:t>
            </a:r>
            <a:endParaRPr lang="en-US" altLang="ja-JP" dirty="0">
              <a:solidFill>
                <a:schemeClr val="tx1">
                  <a:lumMod val="95000"/>
                  <a:lumOff val="5000"/>
                </a:schemeClr>
              </a:solidFill>
              <a:latin typeface="Arial" panose="020B0604020202020204" pitchFamily="34" charset="0"/>
            </a:endParaRPr>
          </a:p>
          <a:p>
            <a:pPr marL="342900" lvl="1" indent="0" eaLnBrk="0">
              <a:lnSpc>
                <a:spcPct val="150000"/>
              </a:lnSpc>
              <a:spcBef>
                <a:spcPts val="0"/>
              </a:spcBef>
              <a:buNone/>
            </a:pPr>
            <a:endParaRPr lang="en-US" altLang="ja-JP" dirty="0">
              <a:solidFill>
                <a:schemeClr val="tx1">
                  <a:lumMod val="95000"/>
                  <a:lumOff val="5000"/>
                </a:schemeClr>
              </a:solidFill>
              <a:latin typeface="Arial" panose="020B0604020202020204" pitchFamily="34" charset="0"/>
            </a:endParaRPr>
          </a:p>
          <a:p>
            <a:pPr marL="0" indent="0" eaLnBrk="0">
              <a:lnSpc>
                <a:spcPct val="150000"/>
              </a:lnSpc>
              <a:spcBef>
                <a:spcPts val="0"/>
              </a:spcBef>
              <a:buNone/>
            </a:pPr>
            <a:r>
              <a:rPr kumimoji="1" lang="ja-JP" altLang="en-US" sz="1800">
                <a:latin typeface="Hiragino Kaku Gothic Std W8" panose="020B0800000000000000" pitchFamily="34" charset="-128"/>
                <a:ea typeface="Hiragino Kaku Gothic Std W8" panose="020B0800000000000000" pitchFamily="34" charset="-128"/>
              </a:rPr>
              <a:t>・降着円盤</a:t>
            </a:r>
            <a:endParaRPr lang="en-US" altLang="ja-JP" sz="1800" dirty="0">
              <a:solidFill>
                <a:schemeClr val="tx1">
                  <a:lumMod val="95000"/>
                  <a:lumOff val="5000"/>
                </a:schemeClr>
              </a:solidFill>
              <a:latin typeface="Arial" panose="020B0604020202020204" pitchFamily="34" charset="0"/>
            </a:endParaRPr>
          </a:p>
          <a:p>
            <a:pPr marL="342900" lvl="1" indent="0" eaLnBrk="0">
              <a:lnSpc>
                <a:spcPct val="150000"/>
              </a:lnSpc>
              <a:spcBef>
                <a:spcPts val="0"/>
              </a:spcBef>
              <a:buNone/>
            </a:pPr>
            <a:r>
              <a:rPr lang="ja-JP" altLang="en-US">
                <a:solidFill>
                  <a:schemeClr val="tx1">
                    <a:lumMod val="95000"/>
                    <a:lumOff val="5000"/>
                  </a:schemeClr>
                </a:solidFill>
                <a:latin typeface="Arial" panose="020B0604020202020204" pitchFamily="34" charset="0"/>
              </a:rPr>
              <a:t>ブラックホールや中性子星、白色矮星など、</a:t>
            </a:r>
            <a:r>
              <a:rPr lang="ja-JP" altLang="en-US" b="0" i="0">
                <a:solidFill>
                  <a:schemeClr val="tx1">
                    <a:lumMod val="95000"/>
                    <a:lumOff val="5000"/>
                  </a:schemeClr>
                </a:solidFill>
                <a:effectLst/>
                <a:latin typeface="Arial" panose="020B0604020202020204" pitchFamily="34" charset="0"/>
              </a:rPr>
              <a:t>強い重力を持つ天体の周りに形成される、ガスなどの物質で構成された円盤</a:t>
            </a:r>
            <a:r>
              <a:rPr lang="ja-JP" altLang="en-US">
                <a:solidFill>
                  <a:schemeClr val="tx1">
                    <a:lumMod val="95000"/>
                    <a:lumOff val="5000"/>
                  </a:schemeClr>
                </a:solidFill>
                <a:latin typeface="Arial" panose="020B0604020202020204" pitchFamily="34" charset="0"/>
              </a:rPr>
              <a:t>。粘性による摩擦で高温になり、電磁波を放っている。</a:t>
            </a:r>
            <a:endParaRPr lang="en-US" altLang="ja-JP" dirty="0">
              <a:solidFill>
                <a:schemeClr val="tx1">
                  <a:lumMod val="95000"/>
                  <a:lumOff val="5000"/>
                </a:schemeClr>
              </a:solidFill>
              <a:latin typeface="Arial" panose="020B0604020202020204" pitchFamily="34" charset="0"/>
            </a:endParaRPr>
          </a:p>
          <a:p>
            <a:pPr marL="0" indent="0" eaLnBrk="0">
              <a:lnSpc>
                <a:spcPct val="150000"/>
              </a:lnSpc>
              <a:spcBef>
                <a:spcPts val="0"/>
              </a:spcBef>
              <a:buNone/>
            </a:pPr>
            <a:endParaRPr lang="en-US" altLang="ja-JP" sz="1800" b="0" i="0" dirty="0">
              <a:solidFill>
                <a:schemeClr val="tx1">
                  <a:lumMod val="95000"/>
                  <a:lumOff val="5000"/>
                </a:schemeClr>
              </a:solidFill>
              <a:effectLst/>
              <a:latin typeface="Arial" panose="020B0604020202020204" pitchFamily="34" charset="0"/>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a:t>
            </a:fld>
            <a:r>
              <a:rPr lang="en-US"/>
              <a:t>/n</a:t>
            </a:r>
            <a:endParaRPr lang="en-US" dirty="0"/>
          </a:p>
        </p:txBody>
      </p:sp>
    </p:spTree>
    <p:extLst>
      <p:ext uri="{BB962C8B-B14F-4D97-AF65-F5344CB8AC3E}">
        <p14:creationId xmlns:p14="http://schemas.microsoft.com/office/powerpoint/2010/main" val="2626750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3/3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　　　部分の式を考える。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共変微分　　　　　　　　　　　　　　　　　　　　　　</a:t>
            </a:r>
            <a:endParaRPr lang="en-US" altLang="ja-JP" sz="1800" dirty="0"/>
          </a:p>
          <a:p>
            <a:pPr marL="0" indent="0" eaLnBrk="0">
              <a:lnSpc>
                <a:spcPct val="150000"/>
              </a:lnSpc>
              <a:spcBef>
                <a:spcPts val="0"/>
              </a:spcBef>
              <a:buNone/>
            </a:pPr>
            <a:r>
              <a:rPr lang="ja-JP" altLang="en-US" sz="1800"/>
              <a:t>波数ベクトルを　　　、アフィンパラメータを　　とおくき、</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を仮定すると、</a:t>
            </a:r>
            <a:r>
              <a:rPr lang="en-US" altLang="ja-JP" sz="1800" dirty="0"/>
              <a:t>null</a:t>
            </a:r>
            <a:r>
              <a:rPr lang="ja-JP" altLang="en-US" sz="1800"/>
              <a:t>測地線方程式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が導かれる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30</a:t>
            </a:fld>
            <a:r>
              <a:rPr lang="en-US"/>
              <a:t>/n</a:t>
            </a:r>
            <a:endParaRPr lang="en-US" dirty="0"/>
          </a:p>
        </p:txBody>
      </p:sp>
      <p:pic>
        <p:nvPicPr>
          <p:cNvPr id="12" name="図 11">
            <a:extLst>
              <a:ext uri="{FF2B5EF4-FFF2-40B4-BE49-F238E27FC236}">
                <a16:creationId xmlns:a16="http://schemas.microsoft.com/office/drawing/2014/main" id="{8BEA4A05-78FC-2D18-4FF6-CE9503071685}"/>
              </a:ext>
            </a:extLst>
          </p:cNvPr>
          <p:cNvPicPr>
            <a:picLocks noChangeAspect="1"/>
          </p:cNvPicPr>
          <p:nvPr/>
        </p:nvPicPr>
        <p:blipFill>
          <a:blip r:embed="rId3"/>
          <a:stretch>
            <a:fillRect/>
          </a:stretch>
        </p:blipFill>
        <p:spPr>
          <a:xfrm>
            <a:off x="861545" y="1418809"/>
            <a:ext cx="472410" cy="184465"/>
          </a:xfrm>
          <a:prstGeom prst="rect">
            <a:avLst/>
          </a:prstGeom>
        </p:spPr>
      </p:pic>
      <p:pic>
        <p:nvPicPr>
          <p:cNvPr id="6" name="図 5">
            <a:extLst>
              <a:ext uri="{FF2B5EF4-FFF2-40B4-BE49-F238E27FC236}">
                <a16:creationId xmlns:a16="http://schemas.microsoft.com/office/drawing/2014/main" id="{FE8BEFDF-BFB4-9980-3085-FC1B4EC6FC96}"/>
              </a:ext>
            </a:extLst>
          </p:cNvPr>
          <p:cNvPicPr>
            <a:picLocks noChangeAspect="1"/>
          </p:cNvPicPr>
          <p:nvPr/>
        </p:nvPicPr>
        <p:blipFill>
          <a:blip r:embed="rId4"/>
          <a:stretch>
            <a:fillRect/>
          </a:stretch>
        </p:blipFill>
        <p:spPr>
          <a:xfrm>
            <a:off x="1469036" y="1981807"/>
            <a:ext cx="4470114" cy="984738"/>
          </a:xfrm>
          <a:prstGeom prst="rect">
            <a:avLst/>
          </a:prstGeom>
        </p:spPr>
      </p:pic>
      <p:pic>
        <p:nvPicPr>
          <p:cNvPr id="9" name="図 8">
            <a:extLst>
              <a:ext uri="{FF2B5EF4-FFF2-40B4-BE49-F238E27FC236}">
                <a16:creationId xmlns:a16="http://schemas.microsoft.com/office/drawing/2014/main" id="{F7C9D736-BC6B-843A-844B-40E962337C4B}"/>
              </a:ext>
            </a:extLst>
          </p:cNvPr>
          <p:cNvPicPr>
            <a:picLocks noChangeAspect="1"/>
          </p:cNvPicPr>
          <p:nvPr/>
        </p:nvPicPr>
        <p:blipFill>
          <a:blip r:embed="rId5"/>
          <a:stretch>
            <a:fillRect/>
          </a:stretch>
        </p:blipFill>
        <p:spPr>
          <a:xfrm>
            <a:off x="2059546" y="3314033"/>
            <a:ext cx="4212236" cy="491335"/>
          </a:xfrm>
          <a:prstGeom prst="rect">
            <a:avLst/>
          </a:prstGeom>
        </p:spPr>
      </p:pic>
      <p:pic>
        <p:nvPicPr>
          <p:cNvPr id="10" name="図 9">
            <a:extLst>
              <a:ext uri="{FF2B5EF4-FFF2-40B4-BE49-F238E27FC236}">
                <a16:creationId xmlns:a16="http://schemas.microsoft.com/office/drawing/2014/main" id="{2D849A0F-4259-A53C-E5DF-BC1E3C82A538}"/>
              </a:ext>
            </a:extLst>
          </p:cNvPr>
          <p:cNvPicPr>
            <a:picLocks noChangeAspect="1"/>
          </p:cNvPicPr>
          <p:nvPr/>
        </p:nvPicPr>
        <p:blipFill>
          <a:blip r:embed="rId6"/>
          <a:stretch>
            <a:fillRect/>
          </a:stretch>
        </p:blipFill>
        <p:spPr>
          <a:xfrm>
            <a:off x="1528019" y="4130565"/>
            <a:ext cx="2190749" cy="508000"/>
          </a:xfrm>
          <a:prstGeom prst="rect">
            <a:avLst/>
          </a:prstGeom>
        </p:spPr>
      </p:pic>
      <p:pic>
        <p:nvPicPr>
          <p:cNvPr id="11" name="図 10">
            <a:extLst>
              <a:ext uri="{FF2B5EF4-FFF2-40B4-BE49-F238E27FC236}">
                <a16:creationId xmlns:a16="http://schemas.microsoft.com/office/drawing/2014/main" id="{67C09B4B-A747-414A-336B-E6CC34918B4E}"/>
              </a:ext>
            </a:extLst>
          </p:cNvPr>
          <p:cNvPicPr>
            <a:picLocks noChangeAspect="1"/>
          </p:cNvPicPr>
          <p:nvPr/>
        </p:nvPicPr>
        <p:blipFill>
          <a:blip r:embed="rId7"/>
          <a:stretch>
            <a:fillRect/>
          </a:stretch>
        </p:blipFill>
        <p:spPr>
          <a:xfrm>
            <a:off x="2403461" y="3849576"/>
            <a:ext cx="519514" cy="284001"/>
          </a:xfrm>
          <a:prstGeom prst="rect">
            <a:avLst/>
          </a:prstGeom>
        </p:spPr>
      </p:pic>
      <p:pic>
        <p:nvPicPr>
          <p:cNvPr id="15" name="図 14">
            <a:extLst>
              <a:ext uri="{FF2B5EF4-FFF2-40B4-BE49-F238E27FC236}">
                <a16:creationId xmlns:a16="http://schemas.microsoft.com/office/drawing/2014/main" id="{C47B6276-88BC-9BB6-1D1A-21554CF6882F}"/>
              </a:ext>
            </a:extLst>
          </p:cNvPr>
          <p:cNvPicPr>
            <a:picLocks noChangeAspect="1"/>
          </p:cNvPicPr>
          <p:nvPr/>
        </p:nvPicPr>
        <p:blipFill>
          <a:blip r:embed="rId8"/>
          <a:stretch>
            <a:fillRect/>
          </a:stretch>
        </p:blipFill>
        <p:spPr>
          <a:xfrm>
            <a:off x="5693652" y="3884970"/>
            <a:ext cx="144474" cy="197701"/>
          </a:xfrm>
          <a:prstGeom prst="rect">
            <a:avLst/>
          </a:prstGeom>
        </p:spPr>
      </p:pic>
      <p:pic>
        <p:nvPicPr>
          <p:cNvPr id="16" name="図 15">
            <a:extLst>
              <a:ext uri="{FF2B5EF4-FFF2-40B4-BE49-F238E27FC236}">
                <a16:creationId xmlns:a16="http://schemas.microsoft.com/office/drawing/2014/main" id="{2BA841CD-DDD1-B045-9ACA-1A3E0E6DB4B0}"/>
              </a:ext>
            </a:extLst>
          </p:cNvPr>
          <p:cNvPicPr>
            <a:picLocks noChangeAspect="1"/>
          </p:cNvPicPr>
          <p:nvPr/>
        </p:nvPicPr>
        <p:blipFill>
          <a:blip r:embed="rId9"/>
          <a:stretch>
            <a:fillRect/>
          </a:stretch>
        </p:blipFill>
        <p:spPr>
          <a:xfrm>
            <a:off x="1980001" y="5018407"/>
            <a:ext cx="5071728" cy="1041323"/>
          </a:xfrm>
          <a:prstGeom prst="rect">
            <a:avLst/>
          </a:prstGeom>
        </p:spPr>
      </p:pic>
    </p:spTree>
    <p:extLst>
      <p:ext uri="{BB962C8B-B14F-4D97-AF65-F5344CB8AC3E}">
        <p14:creationId xmlns:p14="http://schemas.microsoft.com/office/powerpoint/2010/main" val="17701037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図 13">
            <a:extLst>
              <a:ext uri="{FF2B5EF4-FFF2-40B4-BE49-F238E27FC236}">
                <a16:creationId xmlns:a16="http://schemas.microsoft.com/office/drawing/2014/main" id="{8167E936-4216-6336-7ACA-8C30257F2203}"/>
              </a:ext>
            </a:extLst>
          </p:cNvPr>
          <p:cNvPicPr>
            <a:picLocks noChangeAspect="1"/>
          </p:cNvPicPr>
          <p:nvPr/>
        </p:nvPicPr>
        <p:blipFill>
          <a:blip r:embed="rId3"/>
          <a:stretch>
            <a:fillRect/>
          </a:stretch>
        </p:blipFill>
        <p:spPr>
          <a:xfrm>
            <a:off x="4952705" y="2127790"/>
            <a:ext cx="3370683" cy="3220725"/>
          </a:xfrm>
          <a:prstGeom prst="rect">
            <a:avLst/>
          </a:prstGeom>
        </p:spPr>
      </p:pic>
      <p:pic>
        <p:nvPicPr>
          <p:cNvPr id="9" name="図 8">
            <a:extLst>
              <a:ext uri="{FF2B5EF4-FFF2-40B4-BE49-F238E27FC236}">
                <a16:creationId xmlns:a16="http://schemas.microsoft.com/office/drawing/2014/main" id="{F83D3D09-68FE-FD46-C052-2245B0A86174}"/>
              </a:ext>
            </a:extLst>
          </p:cNvPr>
          <p:cNvPicPr>
            <a:picLocks noChangeAspect="1"/>
          </p:cNvPicPr>
          <p:nvPr/>
        </p:nvPicPr>
        <p:blipFill>
          <a:blip r:embed="rId4"/>
          <a:stretch>
            <a:fillRect/>
          </a:stretch>
        </p:blipFill>
        <p:spPr>
          <a:xfrm>
            <a:off x="820611" y="2278767"/>
            <a:ext cx="3111710" cy="3087563"/>
          </a:xfrm>
          <a:prstGeom prst="rect">
            <a:avLst/>
          </a:prstGeom>
        </p:spPr>
      </p:pic>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31</a:t>
            </a:fld>
            <a:r>
              <a:rPr lang="en-US" dirty="0"/>
              <a:t>/n</a:t>
            </a:r>
          </a:p>
        </p:txBody>
      </p:sp>
      <p:sp>
        <p:nvSpPr>
          <p:cNvPr id="16" name="正方形/長方形 15">
            <a:extLst>
              <a:ext uri="{FF2B5EF4-FFF2-40B4-BE49-F238E27FC236}">
                <a16:creationId xmlns:a16="http://schemas.microsoft.com/office/drawing/2014/main" id="{D3417A28-57AD-D5F8-079A-11ADA2203B7D}"/>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コンテンツ プレースホルダー 2">
            <a:extLst>
              <a:ext uri="{FF2B5EF4-FFF2-40B4-BE49-F238E27FC236}">
                <a16:creationId xmlns:a16="http://schemas.microsoft.com/office/drawing/2014/main" id="{B4BC9288-C916-CF73-17CB-2D652DB6FD00}"/>
              </a:ext>
            </a:extLst>
          </p:cNvPr>
          <p:cNvSpPr txBox="1">
            <a:spLocks/>
          </p:cNvSpPr>
          <p:nvPr/>
        </p:nvSpPr>
        <p:spPr>
          <a:xfrm>
            <a:off x="628650" y="1242646"/>
            <a:ext cx="7886700" cy="141588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光が赤道面を　　回横切る時　　の偶奇で場合分けして考える。</a:t>
            </a:r>
            <a:endParaRPr lang="en-US" altLang="ja-JP" sz="1800" dirty="0"/>
          </a:p>
        </p:txBody>
      </p:sp>
      <p:pic>
        <p:nvPicPr>
          <p:cNvPr id="2" name="図 1">
            <a:extLst>
              <a:ext uri="{FF2B5EF4-FFF2-40B4-BE49-F238E27FC236}">
                <a16:creationId xmlns:a16="http://schemas.microsoft.com/office/drawing/2014/main" id="{9EBF8FBB-B53A-F6B5-1E05-8809D3D43B1B}"/>
              </a:ext>
            </a:extLst>
          </p:cNvPr>
          <p:cNvPicPr>
            <a:picLocks noChangeAspect="1"/>
          </p:cNvPicPr>
          <p:nvPr/>
        </p:nvPicPr>
        <p:blipFill>
          <a:blip r:embed="rId5"/>
          <a:stretch>
            <a:fillRect/>
          </a:stretch>
        </p:blipFill>
        <p:spPr>
          <a:xfrm>
            <a:off x="2209612" y="1461604"/>
            <a:ext cx="247466" cy="135708"/>
          </a:xfrm>
          <a:prstGeom prst="rect">
            <a:avLst/>
          </a:prstGeom>
        </p:spPr>
      </p:pic>
      <p:sp>
        <p:nvSpPr>
          <p:cNvPr id="4" name="タイトル 1">
            <a:extLst>
              <a:ext uri="{FF2B5EF4-FFF2-40B4-BE49-F238E27FC236}">
                <a16:creationId xmlns:a16="http://schemas.microsoft.com/office/drawing/2014/main" id="{1687227D-ACF5-D53D-E05B-46D1603193A5}"/>
              </a:ext>
            </a:extLst>
          </p:cNvPr>
          <p:cNvSpPr>
            <a:spLocks noGrp="1"/>
          </p:cNvSpPr>
          <p:nvPr>
            <p:ph type="title"/>
          </p:nvPr>
        </p:nvSpPr>
        <p:spPr>
          <a:xfrm>
            <a:off x="628651" y="67622"/>
            <a:ext cx="7886700" cy="984738"/>
          </a:xfrm>
        </p:spPr>
        <p:txBody>
          <a:bodyPr>
            <a:normAutofit/>
          </a:bodyPr>
          <a:lstStyle/>
          <a:p>
            <a:r>
              <a:rPr lang="en-US" altLang="ja-JP" dirty="0"/>
              <a:t>a </a:t>
            </a:r>
            <a:r>
              <a:rPr lang="ja-JP" altLang="en-US"/>
              <a:t>のずれ</a:t>
            </a:r>
            <a:endParaRPr kumimoji="1" lang="ja-JP" altLang="en-US">
              <a:latin typeface="Hiragino Kaku Gothic Std W8" panose="020B0800000000000000" pitchFamily="34" charset="-128"/>
              <a:ea typeface="Hiragino Kaku Gothic Std W8" panose="020B0800000000000000" pitchFamily="34" charset="-128"/>
            </a:endParaRPr>
          </a:p>
        </p:txBody>
      </p:sp>
      <p:pic>
        <p:nvPicPr>
          <p:cNvPr id="5" name="図 4">
            <a:extLst>
              <a:ext uri="{FF2B5EF4-FFF2-40B4-BE49-F238E27FC236}">
                <a16:creationId xmlns:a16="http://schemas.microsoft.com/office/drawing/2014/main" id="{68E1B2B8-1D72-9227-498B-0CA09BD8BD63}"/>
              </a:ext>
            </a:extLst>
          </p:cNvPr>
          <p:cNvPicPr>
            <a:picLocks noChangeAspect="1"/>
          </p:cNvPicPr>
          <p:nvPr/>
        </p:nvPicPr>
        <p:blipFill>
          <a:blip r:embed="rId5"/>
          <a:stretch>
            <a:fillRect/>
          </a:stretch>
        </p:blipFill>
        <p:spPr>
          <a:xfrm>
            <a:off x="3794383" y="1466715"/>
            <a:ext cx="247466" cy="135708"/>
          </a:xfrm>
          <a:prstGeom prst="rect">
            <a:avLst/>
          </a:prstGeom>
        </p:spPr>
      </p:pic>
      <p:pic>
        <p:nvPicPr>
          <p:cNvPr id="11" name="図 10">
            <a:extLst>
              <a:ext uri="{FF2B5EF4-FFF2-40B4-BE49-F238E27FC236}">
                <a16:creationId xmlns:a16="http://schemas.microsoft.com/office/drawing/2014/main" id="{5C1FB1A1-DEF7-C757-9077-80E71FB4502B}"/>
              </a:ext>
            </a:extLst>
          </p:cNvPr>
          <p:cNvPicPr>
            <a:picLocks noChangeAspect="1"/>
          </p:cNvPicPr>
          <p:nvPr/>
        </p:nvPicPr>
        <p:blipFill>
          <a:blip r:embed="rId6"/>
          <a:stretch>
            <a:fillRect/>
          </a:stretch>
        </p:blipFill>
        <p:spPr>
          <a:xfrm>
            <a:off x="1514941" y="1928864"/>
            <a:ext cx="1874853" cy="260788"/>
          </a:xfrm>
          <a:prstGeom prst="rect">
            <a:avLst/>
          </a:prstGeom>
        </p:spPr>
      </p:pic>
      <p:pic>
        <p:nvPicPr>
          <p:cNvPr id="12" name="図 11">
            <a:extLst>
              <a:ext uri="{FF2B5EF4-FFF2-40B4-BE49-F238E27FC236}">
                <a16:creationId xmlns:a16="http://schemas.microsoft.com/office/drawing/2014/main" id="{888C5A78-3FF7-CA80-8BDA-1F3F552B4D7F}"/>
              </a:ext>
            </a:extLst>
          </p:cNvPr>
          <p:cNvPicPr>
            <a:picLocks noChangeAspect="1"/>
          </p:cNvPicPr>
          <p:nvPr/>
        </p:nvPicPr>
        <p:blipFill>
          <a:blip r:embed="rId7"/>
          <a:stretch>
            <a:fillRect/>
          </a:stretch>
        </p:blipFill>
        <p:spPr>
          <a:xfrm>
            <a:off x="5605944" y="1928864"/>
            <a:ext cx="2355850" cy="264943"/>
          </a:xfrm>
          <a:prstGeom prst="rect">
            <a:avLst/>
          </a:prstGeom>
        </p:spPr>
      </p:pic>
      <p:sp>
        <p:nvSpPr>
          <p:cNvPr id="20" name="コンテンツ プレースホルダー 2">
            <a:extLst>
              <a:ext uri="{FF2B5EF4-FFF2-40B4-BE49-F238E27FC236}">
                <a16:creationId xmlns:a16="http://schemas.microsoft.com/office/drawing/2014/main" id="{59A9FD40-1845-BE0E-D0B4-1712FEFE2543}"/>
              </a:ext>
            </a:extLst>
          </p:cNvPr>
          <p:cNvSpPr txBox="1">
            <a:spLocks/>
          </p:cNvSpPr>
          <p:nvPr/>
        </p:nvSpPr>
        <p:spPr>
          <a:xfrm>
            <a:off x="573505" y="5371304"/>
            <a:ext cx="3903748" cy="106847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議論した通りの　　なので</a:t>
            </a:r>
            <a:endParaRPr lang="en-US" altLang="ja-JP" sz="1800" dirty="0"/>
          </a:p>
        </p:txBody>
      </p:sp>
      <p:sp>
        <p:nvSpPr>
          <p:cNvPr id="21" name="コンテンツ プレースホルダー 2">
            <a:extLst>
              <a:ext uri="{FF2B5EF4-FFF2-40B4-BE49-F238E27FC236}">
                <a16:creationId xmlns:a16="http://schemas.microsoft.com/office/drawing/2014/main" id="{3033EDFA-B003-643C-0D73-0317AF421B2B}"/>
              </a:ext>
            </a:extLst>
          </p:cNvPr>
          <p:cNvSpPr txBox="1">
            <a:spLocks/>
          </p:cNvSpPr>
          <p:nvPr/>
        </p:nvSpPr>
        <p:spPr>
          <a:xfrm>
            <a:off x="4901183" y="5371303"/>
            <a:ext cx="3990397" cy="10684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　　が　　　　にずれるので</a:t>
            </a:r>
            <a:endParaRPr lang="en-US" altLang="ja-JP" sz="1800" dirty="0"/>
          </a:p>
        </p:txBody>
      </p:sp>
      <p:cxnSp>
        <p:nvCxnSpPr>
          <p:cNvPr id="3" name="直線コネクタ 2">
            <a:extLst>
              <a:ext uri="{FF2B5EF4-FFF2-40B4-BE49-F238E27FC236}">
                <a16:creationId xmlns:a16="http://schemas.microsoft.com/office/drawing/2014/main" id="{B4F5D083-05F7-D53B-E704-4FA0D0CD2FBB}"/>
              </a:ext>
            </a:extLst>
          </p:cNvPr>
          <p:cNvCxnSpPr>
            <a:cxnSpLocks/>
          </p:cNvCxnSpPr>
          <p:nvPr/>
        </p:nvCxnSpPr>
        <p:spPr>
          <a:xfrm flipH="1">
            <a:off x="4563774" y="1928864"/>
            <a:ext cx="8226" cy="4562582"/>
          </a:xfrm>
          <a:prstGeom prst="line">
            <a:avLst/>
          </a:prstGeom>
        </p:spPr>
        <p:style>
          <a:lnRef idx="1">
            <a:schemeClr val="dk1"/>
          </a:lnRef>
          <a:fillRef idx="0">
            <a:schemeClr val="dk1"/>
          </a:fillRef>
          <a:effectRef idx="0">
            <a:schemeClr val="dk1"/>
          </a:effectRef>
          <a:fontRef idx="minor">
            <a:schemeClr val="tx1"/>
          </a:fontRef>
        </p:style>
      </p:cxnSp>
      <p:pic>
        <p:nvPicPr>
          <p:cNvPr id="15" name="図 14">
            <a:extLst>
              <a:ext uri="{FF2B5EF4-FFF2-40B4-BE49-F238E27FC236}">
                <a16:creationId xmlns:a16="http://schemas.microsoft.com/office/drawing/2014/main" id="{B64D34CB-7323-588A-D6B5-90667E00B3FA}"/>
              </a:ext>
            </a:extLst>
          </p:cNvPr>
          <p:cNvPicPr>
            <a:picLocks noChangeAspect="1"/>
          </p:cNvPicPr>
          <p:nvPr/>
        </p:nvPicPr>
        <p:blipFill>
          <a:blip r:embed="rId8"/>
          <a:stretch>
            <a:fillRect/>
          </a:stretch>
        </p:blipFill>
        <p:spPr>
          <a:xfrm>
            <a:off x="1373943" y="2767040"/>
            <a:ext cx="730752" cy="197912"/>
          </a:xfrm>
          <a:prstGeom prst="rect">
            <a:avLst/>
          </a:prstGeom>
        </p:spPr>
      </p:pic>
      <p:pic>
        <p:nvPicPr>
          <p:cNvPr id="17" name="図 16">
            <a:extLst>
              <a:ext uri="{FF2B5EF4-FFF2-40B4-BE49-F238E27FC236}">
                <a16:creationId xmlns:a16="http://schemas.microsoft.com/office/drawing/2014/main" id="{0CE4F279-0995-1D78-7F23-75313BF49EB3}"/>
              </a:ext>
            </a:extLst>
          </p:cNvPr>
          <p:cNvPicPr>
            <a:picLocks noChangeAspect="1"/>
          </p:cNvPicPr>
          <p:nvPr/>
        </p:nvPicPr>
        <p:blipFill>
          <a:blip r:embed="rId9"/>
          <a:stretch>
            <a:fillRect/>
          </a:stretch>
        </p:blipFill>
        <p:spPr>
          <a:xfrm>
            <a:off x="5605460" y="2743110"/>
            <a:ext cx="735519" cy="183078"/>
          </a:xfrm>
          <a:prstGeom prst="rect">
            <a:avLst/>
          </a:prstGeom>
        </p:spPr>
      </p:pic>
      <p:pic>
        <p:nvPicPr>
          <p:cNvPr id="22" name="図 21">
            <a:extLst>
              <a:ext uri="{FF2B5EF4-FFF2-40B4-BE49-F238E27FC236}">
                <a16:creationId xmlns:a16="http://schemas.microsoft.com/office/drawing/2014/main" id="{B5533974-AD47-F014-0015-F4B05EDDE043}"/>
              </a:ext>
            </a:extLst>
          </p:cNvPr>
          <p:cNvPicPr>
            <a:picLocks noChangeAspect="1"/>
          </p:cNvPicPr>
          <p:nvPr/>
        </p:nvPicPr>
        <p:blipFill>
          <a:blip r:embed="rId10"/>
          <a:stretch>
            <a:fillRect/>
          </a:stretch>
        </p:blipFill>
        <p:spPr>
          <a:xfrm>
            <a:off x="2421851" y="5547190"/>
            <a:ext cx="176785" cy="220981"/>
          </a:xfrm>
          <a:prstGeom prst="rect">
            <a:avLst/>
          </a:prstGeom>
        </p:spPr>
      </p:pic>
      <p:pic>
        <p:nvPicPr>
          <p:cNvPr id="24" name="図 23">
            <a:extLst>
              <a:ext uri="{FF2B5EF4-FFF2-40B4-BE49-F238E27FC236}">
                <a16:creationId xmlns:a16="http://schemas.microsoft.com/office/drawing/2014/main" id="{C4A16CEB-2F6B-2F3C-2391-CFFD1E7A2133}"/>
              </a:ext>
            </a:extLst>
          </p:cNvPr>
          <p:cNvPicPr>
            <a:picLocks noChangeAspect="1"/>
          </p:cNvPicPr>
          <p:nvPr/>
        </p:nvPicPr>
        <p:blipFill>
          <a:blip r:embed="rId11"/>
          <a:stretch>
            <a:fillRect/>
          </a:stretch>
        </p:blipFill>
        <p:spPr>
          <a:xfrm>
            <a:off x="1739319" y="5949031"/>
            <a:ext cx="1004279" cy="215974"/>
          </a:xfrm>
          <a:prstGeom prst="rect">
            <a:avLst/>
          </a:prstGeom>
        </p:spPr>
      </p:pic>
      <p:pic>
        <p:nvPicPr>
          <p:cNvPr id="25" name="図 24">
            <a:extLst>
              <a:ext uri="{FF2B5EF4-FFF2-40B4-BE49-F238E27FC236}">
                <a16:creationId xmlns:a16="http://schemas.microsoft.com/office/drawing/2014/main" id="{4D0F1FCD-B295-FF06-7F01-73B7717F92F7}"/>
              </a:ext>
            </a:extLst>
          </p:cNvPr>
          <p:cNvPicPr>
            <a:picLocks noChangeAspect="1"/>
          </p:cNvPicPr>
          <p:nvPr/>
        </p:nvPicPr>
        <p:blipFill>
          <a:blip r:embed="rId12"/>
          <a:stretch>
            <a:fillRect/>
          </a:stretch>
        </p:blipFill>
        <p:spPr>
          <a:xfrm>
            <a:off x="5894843" y="5969268"/>
            <a:ext cx="1654533" cy="210769"/>
          </a:xfrm>
          <a:prstGeom prst="rect">
            <a:avLst/>
          </a:prstGeom>
        </p:spPr>
      </p:pic>
      <p:pic>
        <p:nvPicPr>
          <p:cNvPr id="26" name="図 25">
            <a:extLst>
              <a:ext uri="{FF2B5EF4-FFF2-40B4-BE49-F238E27FC236}">
                <a16:creationId xmlns:a16="http://schemas.microsoft.com/office/drawing/2014/main" id="{687B8FF7-6ED5-2A94-7B26-DB7E9AFDE822}"/>
              </a:ext>
            </a:extLst>
          </p:cNvPr>
          <p:cNvPicPr>
            <a:picLocks noChangeAspect="1"/>
          </p:cNvPicPr>
          <p:nvPr/>
        </p:nvPicPr>
        <p:blipFill>
          <a:blip r:embed="rId13"/>
          <a:stretch>
            <a:fillRect/>
          </a:stretch>
        </p:blipFill>
        <p:spPr>
          <a:xfrm>
            <a:off x="5101355" y="5517403"/>
            <a:ext cx="208544" cy="260680"/>
          </a:xfrm>
          <a:prstGeom prst="rect">
            <a:avLst/>
          </a:prstGeom>
        </p:spPr>
      </p:pic>
      <p:pic>
        <p:nvPicPr>
          <p:cNvPr id="28" name="図 27">
            <a:extLst>
              <a:ext uri="{FF2B5EF4-FFF2-40B4-BE49-F238E27FC236}">
                <a16:creationId xmlns:a16="http://schemas.microsoft.com/office/drawing/2014/main" id="{81EE672C-7E84-0D47-ECCF-F65501C1B587}"/>
              </a:ext>
            </a:extLst>
          </p:cNvPr>
          <p:cNvPicPr>
            <a:picLocks noChangeAspect="1"/>
          </p:cNvPicPr>
          <p:nvPr/>
        </p:nvPicPr>
        <p:blipFill>
          <a:blip r:embed="rId14"/>
          <a:stretch>
            <a:fillRect/>
          </a:stretch>
        </p:blipFill>
        <p:spPr>
          <a:xfrm>
            <a:off x="5742643" y="5548615"/>
            <a:ext cx="816401" cy="240118"/>
          </a:xfrm>
          <a:prstGeom prst="rect">
            <a:avLst/>
          </a:prstGeom>
        </p:spPr>
      </p:pic>
    </p:spTree>
    <p:extLst>
      <p:ext uri="{BB962C8B-B14F-4D97-AF65-F5344CB8AC3E}">
        <p14:creationId xmlns:p14="http://schemas.microsoft.com/office/powerpoint/2010/main" val="37356659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最近接点から無限遠までの積分</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32</a:t>
            </a:fld>
            <a:r>
              <a:rPr lang="en-US"/>
              <a:t>/n</a:t>
            </a:r>
            <a:endParaRPr lang="en-US" dirty="0"/>
          </a:p>
        </p:txBody>
      </p:sp>
      <p:pic>
        <p:nvPicPr>
          <p:cNvPr id="8" name="図 7">
            <a:extLst>
              <a:ext uri="{FF2B5EF4-FFF2-40B4-BE49-F238E27FC236}">
                <a16:creationId xmlns:a16="http://schemas.microsoft.com/office/drawing/2014/main" id="{CA3AAD16-9FA6-CC74-8DD5-B7B9769C3ED4}"/>
              </a:ext>
            </a:extLst>
          </p:cNvPr>
          <p:cNvPicPr>
            <a:picLocks noChangeAspect="1"/>
          </p:cNvPicPr>
          <p:nvPr/>
        </p:nvPicPr>
        <p:blipFill>
          <a:blip r:embed="rId3"/>
          <a:stretch>
            <a:fillRect/>
          </a:stretch>
        </p:blipFill>
        <p:spPr>
          <a:xfrm>
            <a:off x="490132" y="1512251"/>
            <a:ext cx="5967818" cy="3189258"/>
          </a:xfrm>
          <a:prstGeom prst="rect">
            <a:avLst/>
          </a:prstGeom>
        </p:spPr>
      </p:pic>
      <p:pic>
        <p:nvPicPr>
          <p:cNvPr id="10" name="図 9">
            <a:extLst>
              <a:ext uri="{FF2B5EF4-FFF2-40B4-BE49-F238E27FC236}">
                <a16:creationId xmlns:a16="http://schemas.microsoft.com/office/drawing/2014/main" id="{BDB2FDC1-9EE2-7693-5E57-059190A46D75}"/>
              </a:ext>
            </a:extLst>
          </p:cNvPr>
          <p:cNvPicPr>
            <a:picLocks noChangeAspect="1"/>
          </p:cNvPicPr>
          <p:nvPr/>
        </p:nvPicPr>
        <p:blipFill>
          <a:blip r:embed="rId4"/>
          <a:stretch>
            <a:fillRect/>
          </a:stretch>
        </p:blipFill>
        <p:spPr>
          <a:xfrm>
            <a:off x="7215622" y="2198481"/>
            <a:ext cx="1038875" cy="194133"/>
          </a:xfrm>
          <a:prstGeom prst="rect">
            <a:avLst/>
          </a:prstGeom>
        </p:spPr>
      </p:pic>
      <p:pic>
        <p:nvPicPr>
          <p:cNvPr id="11" name="図 10">
            <a:extLst>
              <a:ext uri="{FF2B5EF4-FFF2-40B4-BE49-F238E27FC236}">
                <a16:creationId xmlns:a16="http://schemas.microsoft.com/office/drawing/2014/main" id="{B6E52C34-0D8F-4E16-4439-94ECF1B35445}"/>
              </a:ext>
            </a:extLst>
          </p:cNvPr>
          <p:cNvPicPr>
            <a:picLocks noChangeAspect="1"/>
          </p:cNvPicPr>
          <p:nvPr/>
        </p:nvPicPr>
        <p:blipFill>
          <a:blip r:embed="rId5"/>
          <a:stretch>
            <a:fillRect/>
          </a:stretch>
        </p:blipFill>
        <p:spPr>
          <a:xfrm>
            <a:off x="7218156" y="2864231"/>
            <a:ext cx="1166804" cy="180635"/>
          </a:xfrm>
          <a:prstGeom prst="rect">
            <a:avLst/>
          </a:prstGeom>
        </p:spPr>
      </p:pic>
      <p:pic>
        <p:nvPicPr>
          <p:cNvPr id="12" name="図 11">
            <a:extLst>
              <a:ext uri="{FF2B5EF4-FFF2-40B4-BE49-F238E27FC236}">
                <a16:creationId xmlns:a16="http://schemas.microsoft.com/office/drawing/2014/main" id="{AC51BEA5-CC9D-58D1-6573-AD4724C68A4C}"/>
              </a:ext>
            </a:extLst>
          </p:cNvPr>
          <p:cNvPicPr>
            <a:picLocks noChangeAspect="1"/>
          </p:cNvPicPr>
          <p:nvPr/>
        </p:nvPicPr>
        <p:blipFill>
          <a:blip r:embed="rId6"/>
          <a:stretch>
            <a:fillRect/>
          </a:stretch>
        </p:blipFill>
        <p:spPr>
          <a:xfrm>
            <a:off x="7215622" y="3516483"/>
            <a:ext cx="737661" cy="133189"/>
          </a:xfrm>
          <a:prstGeom prst="rect">
            <a:avLst/>
          </a:prstGeom>
        </p:spPr>
      </p:pic>
      <p:cxnSp>
        <p:nvCxnSpPr>
          <p:cNvPr id="5" name="直線コネクタ 4">
            <a:extLst>
              <a:ext uri="{FF2B5EF4-FFF2-40B4-BE49-F238E27FC236}">
                <a16:creationId xmlns:a16="http://schemas.microsoft.com/office/drawing/2014/main" id="{1481C38C-A8CE-B7EE-17A8-5665EF10E19C}"/>
              </a:ext>
            </a:extLst>
          </p:cNvPr>
          <p:cNvCxnSpPr>
            <a:cxnSpLocks/>
          </p:cNvCxnSpPr>
          <p:nvPr/>
        </p:nvCxnSpPr>
        <p:spPr>
          <a:xfrm>
            <a:off x="6773779" y="1455821"/>
            <a:ext cx="0" cy="3292824"/>
          </a:xfrm>
          <a:prstGeom prst="line">
            <a:avLst/>
          </a:prstGeom>
        </p:spPr>
        <p:style>
          <a:lnRef idx="1">
            <a:schemeClr val="dk1"/>
          </a:lnRef>
          <a:fillRef idx="0">
            <a:schemeClr val="dk1"/>
          </a:fillRef>
          <a:effectRef idx="0">
            <a:schemeClr val="dk1"/>
          </a:effectRef>
          <a:fontRef idx="minor">
            <a:schemeClr val="tx1"/>
          </a:fontRef>
        </p:style>
      </p:cxnSp>
      <p:sp>
        <p:nvSpPr>
          <p:cNvPr id="3" name="コンテンツ プレースホルダー 2">
            <a:extLst>
              <a:ext uri="{FF2B5EF4-FFF2-40B4-BE49-F238E27FC236}">
                <a16:creationId xmlns:a16="http://schemas.microsoft.com/office/drawing/2014/main" id="{72C802DC-DA0E-9DB7-3C14-C21C1954DC17}"/>
              </a:ext>
            </a:extLst>
          </p:cNvPr>
          <p:cNvSpPr>
            <a:spLocks noGrp="1"/>
          </p:cNvSpPr>
          <p:nvPr>
            <p:ph idx="1"/>
          </p:nvPr>
        </p:nvSpPr>
        <p:spPr>
          <a:xfrm>
            <a:off x="628650" y="4907163"/>
            <a:ext cx="7886700" cy="569818"/>
          </a:xfrm>
        </p:spPr>
        <p:txBody>
          <a:bodyPr>
            <a:normAutofit/>
          </a:bodyPr>
          <a:lstStyle/>
          <a:p>
            <a:pPr marL="0" indent="0" eaLnBrk="0">
              <a:lnSpc>
                <a:spcPct val="150000"/>
              </a:lnSpc>
              <a:spcBef>
                <a:spcPts val="0"/>
              </a:spcBef>
              <a:buNone/>
            </a:pPr>
            <a:r>
              <a:rPr lang="ja-JP" altLang="en-US" sz="1800">
                <a:solidFill>
                  <a:srgbClr val="C00000"/>
                </a:solidFill>
              </a:rPr>
              <a:t>第一種楕円積分：</a:t>
            </a:r>
            <a:r>
              <a:rPr lang="ja-JP" altLang="en-US" sz="1800"/>
              <a:t>　　　　　　　　　　　　　を用いて書き直すと</a:t>
            </a:r>
            <a:endParaRPr lang="en-US" altLang="ja-JP" sz="1800" dirty="0"/>
          </a:p>
        </p:txBody>
      </p:sp>
      <p:pic>
        <p:nvPicPr>
          <p:cNvPr id="6" name="図 5">
            <a:extLst>
              <a:ext uri="{FF2B5EF4-FFF2-40B4-BE49-F238E27FC236}">
                <a16:creationId xmlns:a16="http://schemas.microsoft.com/office/drawing/2014/main" id="{858DFC41-EE2C-8CD8-2D0A-A293203523DF}"/>
              </a:ext>
            </a:extLst>
          </p:cNvPr>
          <p:cNvPicPr>
            <a:picLocks noChangeAspect="1"/>
          </p:cNvPicPr>
          <p:nvPr/>
        </p:nvPicPr>
        <p:blipFill>
          <a:blip r:embed="rId7"/>
          <a:stretch>
            <a:fillRect/>
          </a:stretch>
        </p:blipFill>
        <p:spPr>
          <a:xfrm>
            <a:off x="2727226" y="4907163"/>
            <a:ext cx="2578571" cy="569818"/>
          </a:xfrm>
          <a:prstGeom prst="rect">
            <a:avLst/>
          </a:prstGeom>
        </p:spPr>
      </p:pic>
      <p:pic>
        <p:nvPicPr>
          <p:cNvPr id="13" name="図 12">
            <a:extLst>
              <a:ext uri="{FF2B5EF4-FFF2-40B4-BE49-F238E27FC236}">
                <a16:creationId xmlns:a16="http://schemas.microsoft.com/office/drawing/2014/main" id="{26FB27F9-6058-5B07-7DEB-D52DBED3AA4C}"/>
              </a:ext>
            </a:extLst>
          </p:cNvPr>
          <p:cNvPicPr>
            <a:picLocks noChangeAspect="1"/>
          </p:cNvPicPr>
          <p:nvPr/>
        </p:nvPicPr>
        <p:blipFill>
          <a:blip r:embed="rId8"/>
          <a:stretch>
            <a:fillRect/>
          </a:stretch>
        </p:blipFill>
        <p:spPr>
          <a:xfrm>
            <a:off x="1884111" y="5771765"/>
            <a:ext cx="2975716" cy="569818"/>
          </a:xfrm>
          <a:prstGeom prst="rect">
            <a:avLst/>
          </a:prstGeom>
        </p:spPr>
      </p:pic>
      <p:pic>
        <p:nvPicPr>
          <p:cNvPr id="14" name="図 13">
            <a:extLst>
              <a:ext uri="{FF2B5EF4-FFF2-40B4-BE49-F238E27FC236}">
                <a16:creationId xmlns:a16="http://schemas.microsoft.com/office/drawing/2014/main" id="{4048E398-AB53-30C6-9444-ABE84E5B143F}"/>
              </a:ext>
            </a:extLst>
          </p:cNvPr>
          <p:cNvPicPr>
            <a:picLocks noChangeAspect="1"/>
          </p:cNvPicPr>
          <p:nvPr/>
        </p:nvPicPr>
        <p:blipFill>
          <a:blip r:embed="rId9"/>
          <a:stretch>
            <a:fillRect/>
          </a:stretch>
        </p:blipFill>
        <p:spPr>
          <a:xfrm>
            <a:off x="5380332" y="5584742"/>
            <a:ext cx="1879557" cy="943865"/>
          </a:xfrm>
          <a:prstGeom prst="rect">
            <a:avLst/>
          </a:prstGeom>
        </p:spPr>
      </p:pic>
    </p:spTree>
    <p:extLst>
      <p:ext uri="{BB962C8B-B14F-4D97-AF65-F5344CB8AC3E}">
        <p14:creationId xmlns:p14="http://schemas.microsoft.com/office/powerpoint/2010/main" val="36268754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9E669A59-0268-FE6F-A6F0-FF854088D52F}"/>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　　　　　　　での近似</a:t>
            </a:r>
            <a:endParaRPr lang="en-US" altLang="ja-JP" sz="1800" dirty="0"/>
          </a:p>
        </p:txBody>
      </p:sp>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衝突係数の近似</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33</a:t>
            </a:fld>
            <a:r>
              <a:rPr lang="en-US"/>
              <a:t>/n</a:t>
            </a:r>
            <a:endParaRPr lang="en-US" dirty="0"/>
          </a:p>
        </p:txBody>
      </p:sp>
      <p:pic>
        <p:nvPicPr>
          <p:cNvPr id="6" name="図 5">
            <a:extLst>
              <a:ext uri="{FF2B5EF4-FFF2-40B4-BE49-F238E27FC236}">
                <a16:creationId xmlns:a16="http://schemas.microsoft.com/office/drawing/2014/main" id="{BC2C8FA2-0791-3918-43DF-2F77B2D54079}"/>
              </a:ext>
            </a:extLst>
          </p:cNvPr>
          <p:cNvPicPr>
            <a:picLocks noChangeAspect="1"/>
          </p:cNvPicPr>
          <p:nvPr/>
        </p:nvPicPr>
        <p:blipFill>
          <a:blip r:embed="rId3"/>
          <a:stretch>
            <a:fillRect/>
          </a:stretch>
        </p:blipFill>
        <p:spPr>
          <a:xfrm>
            <a:off x="991966" y="1431106"/>
            <a:ext cx="1218180" cy="193445"/>
          </a:xfrm>
          <a:prstGeom prst="rect">
            <a:avLst/>
          </a:prstGeom>
        </p:spPr>
      </p:pic>
      <p:pic>
        <p:nvPicPr>
          <p:cNvPr id="18" name="コンテンツ プレースホルダー 17">
            <a:extLst>
              <a:ext uri="{FF2B5EF4-FFF2-40B4-BE49-F238E27FC236}">
                <a16:creationId xmlns:a16="http://schemas.microsoft.com/office/drawing/2014/main" id="{8FE24A1F-4A54-2BBC-CB6C-7194553311EA}"/>
              </a:ext>
            </a:extLst>
          </p:cNvPr>
          <p:cNvPicPr>
            <a:picLocks noGrp="1" noChangeAspect="1"/>
          </p:cNvPicPr>
          <p:nvPr>
            <p:ph idx="1"/>
          </p:nvPr>
        </p:nvPicPr>
        <p:blipFill>
          <a:blip r:embed="rId4"/>
          <a:stretch>
            <a:fillRect/>
          </a:stretch>
        </p:blipFill>
        <p:spPr>
          <a:xfrm>
            <a:off x="991966" y="1983333"/>
            <a:ext cx="3587379" cy="2358215"/>
          </a:xfrm>
        </p:spPr>
      </p:pic>
    </p:spTree>
    <p:extLst>
      <p:ext uri="{BB962C8B-B14F-4D97-AF65-F5344CB8AC3E}">
        <p14:creationId xmlns:p14="http://schemas.microsoft.com/office/powerpoint/2010/main" val="571473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9E669A59-0268-FE6F-A6F0-FF854088D52F}"/>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次元を考える</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今回用いる単位系では</a:t>
            </a:r>
            <a:r>
              <a:rPr lang="en-US" altLang="ja-JP" sz="1800" dirty="0"/>
              <a:t> G </a:t>
            </a:r>
            <a:r>
              <a:rPr lang="ja-JP" altLang="en-US" sz="1800"/>
              <a:t>と</a:t>
            </a:r>
            <a:r>
              <a:rPr lang="en-US" altLang="ja-JP" sz="1800" dirty="0"/>
              <a:t> c </a:t>
            </a:r>
            <a:r>
              <a:rPr lang="ja-JP" altLang="en-US" sz="1800"/>
              <a:t>が</a:t>
            </a:r>
            <a:r>
              <a:rPr lang="en-US" altLang="ja-JP" sz="1800" dirty="0"/>
              <a:t> 1 </a:t>
            </a:r>
            <a:r>
              <a:rPr lang="ja-JP" altLang="en-US" sz="1800"/>
              <a:t>なので</a:t>
            </a:r>
            <a:endParaRPr lang="en-US" altLang="ja-JP" sz="1800" dirty="0"/>
          </a:p>
        </p:txBody>
      </p:sp>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M </a:t>
            </a:r>
            <a:r>
              <a:rPr lang="ja-JP" altLang="en-US"/>
              <a:t>が距離として書ける理由</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34</a:t>
            </a:fld>
            <a:r>
              <a:rPr lang="en-US"/>
              <a:t>/n</a:t>
            </a:r>
            <a:endParaRPr lang="en-US" dirty="0"/>
          </a:p>
        </p:txBody>
      </p:sp>
      <p:pic>
        <p:nvPicPr>
          <p:cNvPr id="9" name="図 8">
            <a:extLst>
              <a:ext uri="{FF2B5EF4-FFF2-40B4-BE49-F238E27FC236}">
                <a16:creationId xmlns:a16="http://schemas.microsoft.com/office/drawing/2014/main" id="{E8B8DBE2-6512-FD57-2870-AD4BD00B95B4}"/>
              </a:ext>
            </a:extLst>
          </p:cNvPr>
          <p:cNvPicPr>
            <a:picLocks noChangeAspect="1"/>
          </p:cNvPicPr>
          <p:nvPr/>
        </p:nvPicPr>
        <p:blipFill>
          <a:blip r:embed="rId3"/>
          <a:stretch>
            <a:fillRect/>
          </a:stretch>
        </p:blipFill>
        <p:spPr>
          <a:xfrm>
            <a:off x="1334247" y="1800159"/>
            <a:ext cx="2287494" cy="344806"/>
          </a:xfrm>
          <a:prstGeom prst="rect">
            <a:avLst/>
          </a:prstGeom>
        </p:spPr>
      </p:pic>
      <p:pic>
        <p:nvPicPr>
          <p:cNvPr id="10" name="図 9">
            <a:extLst>
              <a:ext uri="{FF2B5EF4-FFF2-40B4-BE49-F238E27FC236}">
                <a16:creationId xmlns:a16="http://schemas.microsoft.com/office/drawing/2014/main" id="{6CE977B9-EC8B-0C96-499E-77C56A442CF3}"/>
              </a:ext>
            </a:extLst>
          </p:cNvPr>
          <p:cNvPicPr>
            <a:picLocks noChangeAspect="1"/>
          </p:cNvPicPr>
          <p:nvPr/>
        </p:nvPicPr>
        <p:blipFill>
          <a:blip r:embed="rId4"/>
          <a:stretch>
            <a:fillRect/>
          </a:stretch>
        </p:blipFill>
        <p:spPr>
          <a:xfrm>
            <a:off x="1334247" y="2344232"/>
            <a:ext cx="1379224" cy="344806"/>
          </a:xfrm>
          <a:prstGeom prst="rect">
            <a:avLst/>
          </a:prstGeom>
        </p:spPr>
      </p:pic>
      <p:pic>
        <p:nvPicPr>
          <p:cNvPr id="12" name="図 11">
            <a:extLst>
              <a:ext uri="{FF2B5EF4-FFF2-40B4-BE49-F238E27FC236}">
                <a16:creationId xmlns:a16="http://schemas.microsoft.com/office/drawing/2014/main" id="{1046DDCB-23E3-076E-803C-6F3C532BA1D5}"/>
              </a:ext>
            </a:extLst>
          </p:cNvPr>
          <p:cNvPicPr>
            <a:picLocks noChangeAspect="1"/>
          </p:cNvPicPr>
          <p:nvPr/>
        </p:nvPicPr>
        <p:blipFill>
          <a:blip r:embed="rId5"/>
          <a:stretch>
            <a:fillRect/>
          </a:stretch>
        </p:blipFill>
        <p:spPr>
          <a:xfrm>
            <a:off x="1334247" y="3621741"/>
            <a:ext cx="2251070" cy="684766"/>
          </a:xfrm>
          <a:prstGeom prst="rect">
            <a:avLst/>
          </a:prstGeom>
        </p:spPr>
      </p:pic>
    </p:spTree>
    <p:extLst>
      <p:ext uri="{BB962C8B-B14F-4D97-AF65-F5344CB8AC3E}">
        <p14:creationId xmlns:p14="http://schemas.microsoft.com/office/powerpoint/2010/main" val="28760865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角丸四角形 8">
            <a:extLst>
              <a:ext uri="{FF2B5EF4-FFF2-40B4-BE49-F238E27FC236}">
                <a16:creationId xmlns:a16="http://schemas.microsoft.com/office/drawing/2014/main" id="{316533BB-0490-4D59-9082-4B05C3CE1858}"/>
              </a:ext>
            </a:extLst>
          </p:cNvPr>
          <p:cNvSpPr/>
          <p:nvPr/>
        </p:nvSpPr>
        <p:spPr>
          <a:xfrm>
            <a:off x="1968500" y="1567009"/>
            <a:ext cx="5257800" cy="509954"/>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コードの場所</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1637383" y="5481754"/>
            <a:ext cx="5869232" cy="554067"/>
          </a:xfrm>
        </p:spPr>
        <p:txBody>
          <a:bodyPr>
            <a:normAutofit/>
          </a:bodyPr>
          <a:lstStyle/>
          <a:p>
            <a:pPr marL="0" indent="0" eaLnBrk="0">
              <a:lnSpc>
                <a:spcPct val="150000"/>
              </a:lnSpc>
              <a:spcBef>
                <a:spcPts val="0"/>
              </a:spcBef>
              <a:buNone/>
            </a:pPr>
            <a:r>
              <a:rPr lang="en-US" altLang="ja-JP" sz="1800" dirty="0" err="1"/>
              <a:t>reserch</a:t>
            </a:r>
            <a:r>
              <a:rPr lang="en-US" altLang="ja-JP" sz="1800" dirty="0"/>
              <a:t> </a:t>
            </a:r>
            <a:r>
              <a:rPr lang="ja-JP" altLang="en-US" sz="1800"/>
              <a:t>→</a:t>
            </a:r>
            <a:r>
              <a:rPr lang="en-US" altLang="ja-JP" sz="1800" dirty="0"/>
              <a:t> codes </a:t>
            </a:r>
            <a:r>
              <a:rPr lang="ja-JP" altLang="en-US" sz="1800"/>
              <a:t>→</a:t>
            </a:r>
            <a:r>
              <a:rPr lang="en-US" altLang="ja-JP" sz="1800" dirty="0"/>
              <a:t> Julia </a:t>
            </a:r>
            <a:r>
              <a:rPr lang="ja-JP" altLang="en-US" sz="1800"/>
              <a:t>→</a:t>
            </a:r>
            <a:r>
              <a:rPr lang="en-US" altLang="ja-JP" sz="1800" dirty="0"/>
              <a:t> </a:t>
            </a:r>
            <a:r>
              <a:rPr lang="en-US" altLang="ja-JP" sz="1800" dirty="0" err="1"/>
              <a:t>schwarzs</a:t>
            </a:r>
            <a:r>
              <a:rPr lang="en-US" altLang="ja-JP" sz="1800" dirty="0"/>
              <a:t>-disk</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35</a:t>
            </a:fld>
            <a:r>
              <a:rPr lang="en-US"/>
              <a:t>/n</a:t>
            </a:r>
            <a:endParaRPr lang="en-US" dirty="0"/>
          </a:p>
        </p:txBody>
      </p:sp>
      <p:sp>
        <p:nvSpPr>
          <p:cNvPr id="6" name="コンテンツ プレースホルダー 2">
            <a:extLst>
              <a:ext uri="{FF2B5EF4-FFF2-40B4-BE49-F238E27FC236}">
                <a16:creationId xmlns:a16="http://schemas.microsoft.com/office/drawing/2014/main" id="{825AAAB8-6D3E-219E-9C8E-1815B32A1E73}"/>
              </a:ext>
            </a:extLst>
          </p:cNvPr>
          <p:cNvSpPr txBox="1">
            <a:spLocks/>
          </p:cNvSpPr>
          <p:nvPr/>
        </p:nvSpPr>
        <p:spPr>
          <a:xfrm>
            <a:off x="2936875" y="1567009"/>
            <a:ext cx="2419350" cy="52265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en-US" altLang="ja-JP" sz="1800" dirty="0" err="1"/>
              <a:t>github</a:t>
            </a:r>
            <a:r>
              <a:rPr lang="en-US" altLang="ja-JP" sz="1800" dirty="0"/>
              <a:t> </a:t>
            </a:r>
            <a:r>
              <a:rPr lang="en-US" altLang="ja-JP" sz="1800" dirty="0" err="1"/>
              <a:t>mo</a:t>
            </a:r>
            <a:r>
              <a:rPr lang="en-US" altLang="ja-JP" sz="1800" dirty="0"/>
              <a:t>-to-ki</a:t>
            </a:r>
          </a:p>
        </p:txBody>
      </p:sp>
      <p:pic>
        <p:nvPicPr>
          <p:cNvPr id="11" name="グラフィックス 10" descr="拡大鏡">
            <a:extLst>
              <a:ext uri="{FF2B5EF4-FFF2-40B4-BE49-F238E27FC236}">
                <a16:creationId xmlns:a16="http://schemas.microsoft.com/office/drawing/2014/main" id="{3F0807E5-EA43-2AEC-676B-4C8B617A55B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126273" y="1567009"/>
            <a:ext cx="522654" cy="522654"/>
          </a:xfrm>
          <a:prstGeom prst="rect">
            <a:avLst/>
          </a:prstGeom>
        </p:spPr>
      </p:pic>
      <p:pic>
        <p:nvPicPr>
          <p:cNvPr id="13" name="図 12">
            <a:extLst>
              <a:ext uri="{FF2B5EF4-FFF2-40B4-BE49-F238E27FC236}">
                <a16:creationId xmlns:a16="http://schemas.microsoft.com/office/drawing/2014/main" id="{416DC9AC-078C-6A1C-E932-7EB58C11240E}"/>
              </a:ext>
            </a:extLst>
          </p:cNvPr>
          <p:cNvPicPr>
            <a:picLocks noChangeAspect="1"/>
          </p:cNvPicPr>
          <p:nvPr/>
        </p:nvPicPr>
        <p:blipFill>
          <a:blip r:embed="rId5"/>
          <a:stretch>
            <a:fillRect/>
          </a:stretch>
        </p:blipFill>
        <p:spPr>
          <a:xfrm>
            <a:off x="711200" y="2460879"/>
            <a:ext cx="7772400" cy="2706567"/>
          </a:xfrm>
          <a:prstGeom prst="rect">
            <a:avLst/>
          </a:prstGeom>
        </p:spPr>
      </p:pic>
    </p:spTree>
    <p:extLst>
      <p:ext uri="{BB962C8B-B14F-4D97-AF65-F5344CB8AC3E}">
        <p14:creationId xmlns:p14="http://schemas.microsoft.com/office/powerpoint/2010/main" val="1232844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kumimoji="1" lang="en-US" altLang="ja-JP" sz="4400" dirty="0">
                <a:latin typeface="Hiragino Kaku Gothic Std W8" panose="020B0800000000000000" pitchFamily="34" charset="-128"/>
                <a:ea typeface="Hiragino Kaku Gothic Std W8" panose="020B0800000000000000" pitchFamily="34" charset="-128"/>
              </a:rPr>
              <a:t>items</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r>
              <a:rPr kumimoji="1" lang="en-US" altLang="ja-JP" dirty="0">
                <a:latin typeface="Hiragino Kaku Gothic Std W8" panose="020B0800000000000000" pitchFamily="34" charset="-128"/>
                <a:ea typeface="Hiragino Kaku Gothic Std W8" panose="020B0800000000000000" pitchFamily="34" charset="-128"/>
              </a:rPr>
              <a:t>name</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5935133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r>
              <a:rPr kumimoji="1" lang="en-US" altLang="ja-JP" dirty="0">
                <a:latin typeface="Hiragino Kaku Gothic Std W8" panose="020B0800000000000000" pitchFamily="34" charset="-128"/>
                <a:ea typeface="Hiragino Kaku Gothic Std W8" panose="020B0800000000000000" pitchFamily="34" charset="-128"/>
              </a:rPr>
              <a:t>detail</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37</a:t>
            </a:fld>
            <a:r>
              <a:rPr lang="en-US"/>
              <a:t>/n</a:t>
            </a:r>
            <a:endParaRPr lang="en-US" dirty="0"/>
          </a:p>
        </p:txBody>
      </p:sp>
    </p:spTree>
    <p:extLst>
      <p:ext uri="{BB962C8B-B14F-4D97-AF65-F5344CB8AC3E}">
        <p14:creationId xmlns:p14="http://schemas.microsoft.com/office/powerpoint/2010/main" val="8952768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38</a:t>
            </a:fld>
            <a:r>
              <a:rPr lang="en-US"/>
              <a:t>/n</a:t>
            </a:r>
            <a:endParaRPr lang="en-US" dirty="0"/>
          </a:p>
        </p:txBody>
      </p:sp>
      <p:sp>
        <p:nvSpPr>
          <p:cNvPr id="5" name="テキスト ボックス 4">
            <a:extLst>
              <a:ext uri="{FF2B5EF4-FFF2-40B4-BE49-F238E27FC236}">
                <a16:creationId xmlns:a16="http://schemas.microsoft.com/office/drawing/2014/main" id="{F423F90C-0C7A-2E0C-CD0D-2F1F303515D8}"/>
              </a:ext>
            </a:extLst>
          </p:cNvPr>
          <p:cNvSpPr txBox="1"/>
          <p:nvPr/>
        </p:nvSpPr>
        <p:spPr>
          <a:xfrm>
            <a:off x="711775" y="6037428"/>
            <a:ext cx="4591745" cy="246221"/>
          </a:xfrm>
          <a:prstGeom prst="rect">
            <a:avLst/>
          </a:prstGeom>
          <a:noFill/>
        </p:spPr>
        <p:txBody>
          <a:bodyPr wrap="square">
            <a:spAutoFit/>
          </a:bodyPr>
          <a:lstStyle/>
          <a:p>
            <a:r>
              <a:rPr lang="ja-JP" altLang="en-US" sz="1000">
                <a:solidFill>
                  <a:srgbClr val="8F949A"/>
                </a:solidFill>
                <a:latin typeface="Hiragino Kaku Gothic Std W8" panose="020B0800000000000000" pitchFamily="34" charset="-128"/>
                <a:ea typeface="Hiragino Kaku Gothic Std W8" panose="020B0800000000000000" pitchFamily="34" charset="-128"/>
              </a:rPr>
              <a:t>作成した像の写真を貼る</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33CFD4EC-1E6B-1660-0A0D-B1859AD3AD83}"/>
              </a:ext>
            </a:extLst>
          </p:cNvPr>
          <p:cNvPicPr>
            <a:picLocks noChangeAspect="1"/>
          </p:cNvPicPr>
          <p:nvPr/>
        </p:nvPicPr>
        <p:blipFill>
          <a:blip r:embed="rId3"/>
          <a:stretch>
            <a:fillRect/>
          </a:stretch>
        </p:blipFill>
        <p:spPr>
          <a:xfrm>
            <a:off x="787676" y="3637722"/>
            <a:ext cx="4151063" cy="2331932"/>
          </a:xfrm>
          <a:prstGeom prst="rect">
            <a:avLst/>
          </a:prstGeom>
        </p:spPr>
      </p:pic>
    </p:spTree>
    <p:extLst>
      <p:ext uri="{BB962C8B-B14F-4D97-AF65-F5344CB8AC3E}">
        <p14:creationId xmlns:p14="http://schemas.microsoft.com/office/powerpoint/2010/main" val="61300444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39</a:t>
            </a:fld>
            <a:r>
              <a:rPr lang="en-US"/>
              <a:t>/n</a:t>
            </a:r>
            <a:endParaRPr lang="en-US" dirty="0"/>
          </a:p>
        </p:txBody>
      </p:sp>
    </p:spTree>
    <p:extLst>
      <p:ext uri="{BB962C8B-B14F-4D97-AF65-F5344CB8AC3E}">
        <p14:creationId xmlns:p14="http://schemas.microsoft.com/office/powerpoint/2010/main" val="56867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角丸四角形 7">
            <a:extLst>
              <a:ext uri="{FF2B5EF4-FFF2-40B4-BE49-F238E27FC236}">
                <a16:creationId xmlns:a16="http://schemas.microsoft.com/office/drawing/2014/main" id="{E821BB35-7111-DB1D-127C-91571EAF1946}"/>
              </a:ext>
            </a:extLst>
          </p:cNvPr>
          <p:cNvSpPr/>
          <p:nvPr/>
        </p:nvSpPr>
        <p:spPr>
          <a:xfrm>
            <a:off x="4548467" y="1434547"/>
            <a:ext cx="3711388" cy="4283081"/>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3943350" cy="984738"/>
          </a:xfrm>
        </p:spPr>
        <p:txBody>
          <a:bodyPr>
            <a:normAutofit/>
          </a:bodyPr>
          <a:lstStyle/>
          <a:p>
            <a:r>
              <a:rPr lang="ja-JP" altLang="en-US"/>
              <a:t>目次</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594421"/>
            <a:ext cx="3943349" cy="4761925"/>
          </a:xfrm>
        </p:spPr>
        <p:txBody>
          <a:bodyPr numCol="1">
            <a:normAutofit/>
          </a:bodyPr>
          <a:lstStyle/>
          <a:p>
            <a:pPr>
              <a:lnSpc>
                <a:spcPct val="150000"/>
              </a:lnSpc>
            </a:pPr>
            <a:r>
              <a:rPr lang="ja-JP" altLang="en-US" sz="1800"/>
              <a:t>像を考えるための準備</a:t>
            </a:r>
            <a:endParaRPr lang="en-US" altLang="ja-JP" sz="1800" dirty="0"/>
          </a:p>
          <a:p>
            <a:pPr lvl="1">
              <a:lnSpc>
                <a:spcPct val="150000"/>
              </a:lnSpc>
            </a:pPr>
            <a:r>
              <a:rPr lang="ja-JP" altLang="en-US" sz="1500">
                <a:solidFill>
                  <a:schemeClr val="bg2">
                    <a:lumMod val="50000"/>
                  </a:schemeClr>
                </a:solidFill>
              </a:rPr>
              <a:t>シュバルツシルト計量</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null</a:t>
            </a:r>
            <a:r>
              <a:rPr lang="ja-JP" altLang="en-US" sz="1500">
                <a:solidFill>
                  <a:schemeClr val="bg2">
                    <a:lumMod val="50000"/>
                  </a:schemeClr>
                </a:solidFill>
              </a:rPr>
              <a:t>測地線方程式</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微分方程式の導出・解析</a:t>
            </a:r>
            <a:endParaRPr lang="en-US" altLang="ja-JP" sz="1500" dirty="0">
              <a:solidFill>
                <a:schemeClr val="bg2">
                  <a:lumMod val="50000"/>
                </a:schemeClr>
              </a:solidFill>
            </a:endParaRPr>
          </a:p>
          <a:p>
            <a:pPr lvl="1">
              <a:lnSpc>
                <a:spcPct val="150000"/>
              </a:lnSpc>
            </a:pPr>
            <a:endParaRPr lang="en-US" altLang="ja-JP" sz="1500" dirty="0"/>
          </a:p>
          <a:p>
            <a:pPr>
              <a:lnSpc>
                <a:spcPct val="150000"/>
              </a:lnSpc>
            </a:pPr>
            <a:r>
              <a:rPr lang="ja-JP" altLang="en-US" sz="1800"/>
              <a:t>薄い降着円盤の作る像</a:t>
            </a:r>
            <a:endParaRPr lang="en-US" altLang="ja-JP" sz="1800" dirty="0"/>
          </a:p>
          <a:p>
            <a:pPr lvl="1">
              <a:lnSpc>
                <a:spcPct val="150000"/>
              </a:lnSpc>
            </a:pPr>
            <a:r>
              <a:rPr lang="ja-JP" altLang="en-US" sz="1500">
                <a:solidFill>
                  <a:schemeClr val="bg2">
                    <a:lumMod val="50000"/>
                  </a:schemeClr>
                </a:solidFill>
              </a:rPr>
              <a:t>状況設定</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スクリーンに映る光の計算</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作成された像</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4</a:t>
            </a:fld>
            <a:r>
              <a:rPr lang="en-US" dirty="0"/>
              <a:t>/n</a:t>
            </a:r>
          </a:p>
        </p:txBody>
      </p:sp>
      <p:sp>
        <p:nvSpPr>
          <p:cNvPr id="5" name="タイトル 1">
            <a:extLst>
              <a:ext uri="{FF2B5EF4-FFF2-40B4-BE49-F238E27FC236}">
                <a16:creationId xmlns:a16="http://schemas.microsoft.com/office/drawing/2014/main" id="{657F48F7-2C80-4889-0ED7-04290161FD6B}"/>
              </a:ext>
            </a:extLst>
          </p:cNvPr>
          <p:cNvSpPr txBox="1">
            <a:spLocks/>
          </p:cNvSpPr>
          <p:nvPr/>
        </p:nvSpPr>
        <p:spPr>
          <a:xfrm>
            <a:off x="5543549" y="1594422"/>
            <a:ext cx="1721224" cy="461102"/>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sz="2400">
                <a:solidFill>
                  <a:sysClr val="windowText" lastClr="000000"/>
                </a:solidFill>
              </a:rPr>
              <a:t>理論の流れ</a:t>
            </a:r>
          </a:p>
        </p:txBody>
      </p:sp>
      <p:sp>
        <p:nvSpPr>
          <p:cNvPr id="6" name="コンテンツ プレースホルダー 2">
            <a:extLst>
              <a:ext uri="{FF2B5EF4-FFF2-40B4-BE49-F238E27FC236}">
                <a16:creationId xmlns:a16="http://schemas.microsoft.com/office/drawing/2014/main" id="{1B218685-74E9-AD01-71A1-4BF2A975E38B}"/>
              </a:ext>
            </a:extLst>
          </p:cNvPr>
          <p:cNvSpPr txBox="1">
            <a:spLocks/>
          </p:cNvSpPr>
          <p:nvPr/>
        </p:nvSpPr>
        <p:spPr>
          <a:xfrm>
            <a:off x="4706471" y="2316714"/>
            <a:ext cx="3415553" cy="3767411"/>
          </a:xfrm>
          <a:prstGeom prst="rect">
            <a:avLst/>
          </a:prstGeom>
        </p:spPr>
        <p:txBody>
          <a:bodyPr vert="horz" lIns="91440" tIns="45720" rIns="91440" bIns="45720" numCol="1"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eaLnBrk="0">
              <a:lnSpc>
                <a:spcPct val="150000"/>
              </a:lnSpc>
              <a:spcBef>
                <a:spcPts val="0"/>
              </a:spcBef>
              <a:buNone/>
            </a:pPr>
            <a:r>
              <a:rPr lang="ja-JP" altLang="en-US" sz="1800">
                <a:solidFill>
                  <a:schemeClr val="accent1"/>
                </a:solidFill>
              </a:rPr>
              <a:t>計算の準備</a:t>
            </a:r>
            <a:endParaRPr lang="en-US" altLang="ja-JP" sz="1800" dirty="0">
              <a:solidFill>
                <a:schemeClr val="accent1"/>
              </a:solidFill>
            </a:endParaRPr>
          </a:p>
          <a:p>
            <a:pPr marL="0" indent="0" algn="ctr" eaLnBrk="0">
              <a:lnSpc>
                <a:spcPct val="150000"/>
              </a:lnSpc>
              <a:spcBef>
                <a:spcPts val="0"/>
              </a:spcBef>
              <a:buNone/>
            </a:pPr>
            <a:r>
              <a:rPr lang="en-US" altLang="ja-JP" sz="1500" dirty="0"/>
              <a:t>null</a:t>
            </a:r>
            <a:r>
              <a:rPr lang="ja-JP" altLang="en-US" sz="1500"/>
              <a:t>測地線方程式から光の軌道を</a:t>
            </a:r>
            <a:endParaRPr lang="en-US" altLang="ja-JP" sz="1500" dirty="0"/>
          </a:p>
          <a:p>
            <a:pPr marL="0" indent="0" algn="ctr" eaLnBrk="0">
              <a:lnSpc>
                <a:spcPct val="150000"/>
              </a:lnSpc>
              <a:spcBef>
                <a:spcPts val="0"/>
              </a:spcBef>
              <a:buNone/>
            </a:pPr>
            <a:r>
              <a:rPr lang="ja-JP" altLang="en-US" sz="1500"/>
              <a:t>表す微分方程式を導出し、解析する。</a:t>
            </a:r>
            <a:endParaRPr lang="en-US" altLang="ja-JP" sz="1500" dirty="0"/>
          </a:p>
          <a:p>
            <a:pPr marL="0" indent="0" algn="ctr" eaLnBrk="0">
              <a:lnSpc>
                <a:spcPct val="150000"/>
              </a:lnSpc>
              <a:spcBef>
                <a:spcPts val="0"/>
              </a:spcBef>
              <a:buNone/>
            </a:pPr>
            <a:r>
              <a:rPr lang="ja-JP" altLang="en-US" sz="1600"/>
              <a:t>↓</a:t>
            </a:r>
            <a:endParaRPr lang="en-US" altLang="ja-JP" sz="1500" dirty="0"/>
          </a:p>
          <a:p>
            <a:pPr marL="0" indent="0" algn="ctr" eaLnBrk="0">
              <a:lnSpc>
                <a:spcPct val="150000"/>
              </a:lnSpc>
              <a:spcBef>
                <a:spcPts val="0"/>
              </a:spcBef>
              <a:buNone/>
            </a:pPr>
            <a:r>
              <a:rPr lang="ja-JP" altLang="en-US" sz="1800">
                <a:solidFill>
                  <a:schemeClr val="accent1"/>
                </a:solidFill>
              </a:rPr>
              <a:t>降着円盤が観測スクリーンに</a:t>
            </a:r>
            <a:endParaRPr lang="en-US" altLang="ja-JP" sz="1800" dirty="0">
              <a:solidFill>
                <a:schemeClr val="accent1"/>
              </a:solidFill>
            </a:endParaRPr>
          </a:p>
          <a:p>
            <a:pPr marL="0" indent="0" algn="ctr" eaLnBrk="0">
              <a:lnSpc>
                <a:spcPct val="150000"/>
              </a:lnSpc>
              <a:spcBef>
                <a:spcPts val="0"/>
              </a:spcBef>
              <a:buNone/>
            </a:pPr>
            <a:r>
              <a:rPr lang="ja-JP" altLang="en-US" sz="1800">
                <a:solidFill>
                  <a:schemeClr val="accent1"/>
                </a:solidFill>
              </a:rPr>
              <a:t>写す像の予測</a:t>
            </a:r>
            <a:endParaRPr lang="en-US" altLang="ja-JP" sz="1800" dirty="0">
              <a:solidFill>
                <a:schemeClr val="accent1"/>
              </a:solidFill>
            </a:endParaRPr>
          </a:p>
          <a:p>
            <a:pPr marL="0" indent="0" algn="ctr" eaLnBrk="0">
              <a:lnSpc>
                <a:spcPct val="150000"/>
              </a:lnSpc>
              <a:spcBef>
                <a:spcPts val="0"/>
              </a:spcBef>
              <a:buNone/>
            </a:pPr>
            <a:r>
              <a:rPr lang="ja-JP" altLang="en-US" sz="1500"/>
              <a:t>降着円盤から観測者に届く光を</a:t>
            </a:r>
            <a:endParaRPr lang="en-US" altLang="ja-JP" sz="1500" dirty="0"/>
          </a:p>
          <a:p>
            <a:pPr marL="0" indent="0" algn="ctr" eaLnBrk="0">
              <a:lnSpc>
                <a:spcPct val="150000"/>
              </a:lnSpc>
              <a:spcBef>
                <a:spcPts val="0"/>
              </a:spcBef>
              <a:buNone/>
            </a:pPr>
            <a:r>
              <a:rPr lang="ja-JP" altLang="en-US" sz="1500"/>
              <a:t>特定し、見え方を予測する。</a:t>
            </a:r>
            <a:endParaRPr lang="en-US" altLang="ja-JP" sz="1500" dirty="0"/>
          </a:p>
          <a:p>
            <a:pPr algn="ctr">
              <a:lnSpc>
                <a:spcPct val="150000"/>
              </a:lnSpc>
            </a:pPr>
            <a:endParaRPr lang="en-US" altLang="ja-JP" sz="1500" dirty="0">
              <a:solidFill>
                <a:schemeClr val="bg2">
                  <a:lumMod val="50000"/>
                </a:schemeClr>
              </a:solidFill>
            </a:endParaRPr>
          </a:p>
        </p:txBody>
      </p:sp>
      <p:cxnSp>
        <p:nvCxnSpPr>
          <p:cNvPr id="12" name="直線コネクタ 11">
            <a:extLst>
              <a:ext uri="{FF2B5EF4-FFF2-40B4-BE49-F238E27FC236}">
                <a16:creationId xmlns:a16="http://schemas.microsoft.com/office/drawing/2014/main" id="{ACD293B8-6B24-5231-63DF-C2C1C1B1C341}"/>
              </a:ext>
            </a:extLst>
          </p:cNvPr>
          <p:cNvCxnSpPr>
            <a:cxnSpLocks/>
          </p:cNvCxnSpPr>
          <p:nvPr/>
        </p:nvCxnSpPr>
        <p:spPr>
          <a:xfrm>
            <a:off x="4992221" y="2055524"/>
            <a:ext cx="2823882"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4096978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lang="ja-JP" altLang="en-US" sz="4400"/>
              <a:t>図の作成</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197292080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07168780-4678-E60F-5501-51DA043F6F09}"/>
              </a:ext>
            </a:extLst>
          </p:cNvPr>
          <p:cNvPicPr>
            <a:picLocks noChangeAspect="1"/>
          </p:cNvPicPr>
          <p:nvPr/>
        </p:nvPicPr>
        <p:blipFill>
          <a:blip r:embed="rId2"/>
          <a:stretch>
            <a:fillRect/>
          </a:stretch>
        </p:blipFill>
        <p:spPr>
          <a:xfrm>
            <a:off x="0" y="532392"/>
            <a:ext cx="9144000" cy="6092671"/>
          </a:xfrm>
          <a:prstGeom prst="rect">
            <a:avLst/>
          </a:prstGeom>
        </p:spPr>
      </p:pic>
      <p:pic>
        <p:nvPicPr>
          <p:cNvPr id="11" name="図 10">
            <a:extLst>
              <a:ext uri="{FF2B5EF4-FFF2-40B4-BE49-F238E27FC236}">
                <a16:creationId xmlns:a16="http://schemas.microsoft.com/office/drawing/2014/main" id="{3A3C1565-6749-B833-3912-4D94DD14C845}"/>
              </a:ext>
            </a:extLst>
          </p:cNvPr>
          <p:cNvPicPr>
            <a:picLocks noChangeAspect="1"/>
          </p:cNvPicPr>
          <p:nvPr/>
        </p:nvPicPr>
        <p:blipFill>
          <a:blip r:embed="rId3"/>
          <a:stretch>
            <a:fillRect/>
          </a:stretch>
        </p:blipFill>
        <p:spPr>
          <a:xfrm>
            <a:off x="53787" y="2832846"/>
            <a:ext cx="587988" cy="416857"/>
          </a:xfrm>
          <a:prstGeom prst="rect">
            <a:avLst/>
          </a:prstGeom>
        </p:spPr>
      </p:pic>
      <p:pic>
        <p:nvPicPr>
          <p:cNvPr id="12" name="図 11">
            <a:extLst>
              <a:ext uri="{FF2B5EF4-FFF2-40B4-BE49-F238E27FC236}">
                <a16:creationId xmlns:a16="http://schemas.microsoft.com/office/drawing/2014/main" id="{F5B3766B-CAAE-5C57-F462-AD6411F6BB76}"/>
              </a:ext>
            </a:extLst>
          </p:cNvPr>
          <p:cNvPicPr>
            <a:picLocks noChangeAspect="1"/>
          </p:cNvPicPr>
          <p:nvPr/>
        </p:nvPicPr>
        <p:blipFill>
          <a:blip r:embed="rId4"/>
          <a:stretch>
            <a:fillRect/>
          </a:stretch>
        </p:blipFill>
        <p:spPr>
          <a:xfrm>
            <a:off x="1254755" y="6308636"/>
            <a:ext cx="125869" cy="204537"/>
          </a:xfrm>
          <a:prstGeom prst="rect">
            <a:avLst/>
          </a:prstGeom>
        </p:spPr>
      </p:pic>
      <p:pic>
        <p:nvPicPr>
          <p:cNvPr id="3" name="図 2">
            <a:extLst>
              <a:ext uri="{FF2B5EF4-FFF2-40B4-BE49-F238E27FC236}">
                <a16:creationId xmlns:a16="http://schemas.microsoft.com/office/drawing/2014/main" id="{6D86A92F-8199-A858-B7FD-257AC46D6CDD}"/>
              </a:ext>
            </a:extLst>
          </p:cNvPr>
          <p:cNvPicPr>
            <a:picLocks noChangeAspect="1"/>
          </p:cNvPicPr>
          <p:nvPr/>
        </p:nvPicPr>
        <p:blipFill>
          <a:blip r:embed="rId5"/>
          <a:stretch>
            <a:fillRect/>
          </a:stretch>
        </p:blipFill>
        <p:spPr>
          <a:xfrm>
            <a:off x="9144918" y="5798072"/>
            <a:ext cx="309432" cy="510564"/>
          </a:xfrm>
          <a:prstGeom prst="rect">
            <a:avLst/>
          </a:prstGeom>
        </p:spPr>
      </p:pic>
      <p:pic>
        <p:nvPicPr>
          <p:cNvPr id="8" name="図 7">
            <a:extLst>
              <a:ext uri="{FF2B5EF4-FFF2-40B4-BE49-F238E27FC236}">
                <a16:creationId xmlns:a16="http://schemas.microsoft.com/office/drawing/2014/main" id="{AAB27D30-43F6-C571-2984-C548C0C765D7}"/>
              </a:ext>
            </a:extLst>
          </p:cNvPr>
          <p:cNvPicPr>
            <a:picLocks noChangeAspect="1"/>
          </p:cNvPicPr>
          <p:nvPr/>
        </p:nvPicPr>
        <p:blipFill>
          <a:blip r:embed="rId6"/>
          <a:stretch>
            <a:fillRect/>
          </a:stretch>
        </p:blipFill>
        <p:spPr>
          <a:xfrm>
            <a:off x="5913784" y="3412966"/>
            <a:ext cx="1990953" cy="951092"/>
          </a:xfrm>
          <a:prstGeom prst="rect">
            <a:avLst/>
          </a:prstGeom>
        </p:spPr>
      </p:pic>
      <p:pic>
        <p:nvPicPr>
          <p:cNvPr id="9" name="図 8">
            <a:extLst>
              <a:ext uri="{FF2B5EF4-FFF2-40B4-BE49-F238E27FC236}">
                <a16:creationId xmlns:a16="http://schemas.microsoft.com/office/drawing/2014/main" id="{ED9C6922-446C-F5EA-7235-3E1AE7519DFD}"/>
              </a:ext>
            </a:extLst>
          </p:cNvPr>
          <p:cNvPicPr>
            <a:picLocks noChangeAspect="1"/>
          </p:cNvPicPr>
          <p:nvPr/>
        </p:nvPicPr>
        <p:blipFill>
          <a:blip r:embed="rId7"/>
          <a:stretch>
            <a:fillRect/>
          </a:stretch>
        </p:blipFill>
        <p:spPr>
          <a:xfrm>
            <a:off x="5913784" y="2100437"/>
            <a:ext cx="1990953" cy="951092"/>
          </a:xfrm>
          <a:prstGeom prst="rect">
            <a:avLst/>
          </a:prstGeom>
        </p:spPr>
      </p:pic>
      <p:pic>
        <p:nvPicPr>
          <p:cNvPr id="15" name="図 14">
            <a:extLst>
              <a:ext uri="{FF2B5EF4-FFF2-40B4-BE49-F238E27FC236}">
                <a16:creationId xmlns:a16="http://schemas.microsoft.com/office/drawing/2014/main" id="{7ED13961-1090-1652-A52D-54E56B4CC0C5}"/>
              </a:ext>
            </a:extLst>
          </p:cNvPr>
          <p:cNvPicPr>
            <a:picLocks noChangeAspect="1"/>
          </p:cNvPicPr>
          <p:nvPr/>
        </p:nvPicPr>
        <p:blipFill>
          <a:blip r:embed="rId8"/>
          <a:stretch>
            <a:fillRect/>
          </a:stretch>
        </p:blipFill>
        <p:spPr>
          <a:xfrm>
            <a:off x="5913784" y="668064"/>
            <a:ext cx="1988005" cy="949684"/>
          </a:xfrm>
          <a:prstGeom prst="rect">
            <a:avLst/>
          </a:prstGeom>
        </p:spPr>
      </p:pic>
      <p:pic>
        <p:nvPicPr>
          <p:cNvPr id="2" name="図 1">
            <a:extLst>
              <a:ext uri="{FF2B5EF4-FFF2-40B4-BE49-F238E27FC236}">
                <a16:creationId xmlns:a16="http://schemas.microsoft.com/office/drawing/2014/main" id="{DCCF9F26-939B-FF8D-ED37-46426E81E6AD}"/>
              </a:ext>
            </a:extLst>
          </p:cNvPr>
          <p:cNvPicPr>
            <a:picLocks noChangeAspect="1"/>
          </p:cNvPicPr>
          <p:nvPr/>
        </p:nvPicPr>
        <p:blipFill>
          <a:blip r:embed="rId9"/>
          <a:stretch>
            <a:fillRect/>
          </a:stretch>
        </p:blipFill>
        <p:spPr>
          <a:xfrm>
            <a:off x="377452" y="63500"/>
            <a:ext cx="877303" cy="317500"/>
          </a:xfrm>
          <a:prstGeom prst="rect">
            <a:avLst/>
          </a:prstGeom>
        </p:spPr>
      </p:pic>
    </p:spTree>
    <p:extLst>
      <p:ext uri="{BB962C8B-B14F-4D97-AF65-F5344CB8AC3E}">
        <p14:creationId xmlns:p14="http://schemas.microsoft.com/office/powerpoint/2010/main" val="310606476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0529C64-0EC1-2B41-6F1D-937A4FF99A00}"/>
              </a:ext>
            </a:extLst>
          </p:cNvPr>
          <p:cNvSpPr>
            <a:spLocks noGrp="1"/>
          </p:cNvSpPr>
          <p:nvPr>
            <p:ph type="sldNum" sz="quarter" idx="12"/>
          </p:nvPr>
        </p:nvSpPr>
        <p:spPr/>
        <p:txBody>
          <a:bodyPr/>
          <a:lstStyle/>
          <a:p>
            <a:fld id="{48F63A3B-78C7-47BE-AE5E-E10140E04643}" type="slidenum">
              <a:rPr lang="en-US" smtClean="0"/>
              <a:pPr/>
              <a:t>42</a:t>
            </a:fld>
            <a:r>
              <a:rPr lang="en-US"/>
              <a:t>/n</a:t>
            </a:r>
            <a:endParaRPr lang="en-US" dirty="0"/>
          </a:p>
        </p:txBody>
      </p:sp>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24" name="直線コネクタ 23">
            <a:extLst>
              <a:ext uri="{FF2B5EF4-FFF2-40B4-BE49-F238E27FC236}">
                <a16:creationId xmlns:a16="http://schemas.microsoft.com/office/drawing/2014/main" id="{7D01CA7C-B0EC-396F-5B8A-C9C271C369A9}"/>
              </a:ext>
            </a:extLst>
          </p:cNvPr>
          <p:cNvCxnSpPr>
            <a:cxnSpLocks/>
          </p:cNvCxnSpPr>
          <p:nvPr/>
        </p:nvCxnSpPr>
        <p:spPr>
          <a:xfrm flipV="1">
            <a:off x="4565636" y="2957581"/>
            <a:ext cx="1560932" cy="471418"/>
          </a:xfrm>
          <a:prstGeom prst="line">
            <a:avLst/>
          </a:prstGeom>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5400000">
            <a:off x="4133153" y="2817622"/>
            <a:ext cx="891217" cy="1009222"/>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0" name="図 29">
            <a:extLst>
              <a:ext uri="{FF2B5EF4-FFF2-40B4-BE49-F238E27FC236}">
                <a16:creationId xmlns:a16="http://schemas.microsoft.com/office/drawing/2014/main" id="{F201125B-927F-EEF3-D7E4-69CBAF11D7AB}"/>
              </a:ext>
            </a:extLst>
          </p:cNvPr>
          <p:cNvPicPr>
            <a:picLocks noChangeAspect="1"/>
          </p:cNvPicPr>
          <p:nvPr/>
        </p:nvPicPr>
        <p:blipFill>
          <a:blip r:embed="rId3"/>
          <a:stretch>
            <a:fillRect/>
          </a:stretch>
        </p:blipFill>
        <p:spPr>
          <a:xfrm>
            <a:off x="5098687" y="3374050"/>
            <a:ext cx="412750" cy="234950"/>
          </a:xfrm>
          <a:prstGeom prst="rect">
            <a:avLst/>
          </a:prstGeom>
        </p:spPr>
      </p:pic>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4"/>
          <a:stretch>
            <a:fillRect/>
          </a:stretch>
        </p:blipFill>
        <p:spPr>
          <a:xfrm>
            <a:off x="4317292" y="3690473"/>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5"/>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5"/>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6"/>
          <a:stretch>
            <a:fillRect/>
          </a:stretch>
        </p:blipFill>
        <p:spPr>
          <a:xfrm>
            <a:off x="4974513" y="4478889"/>
            <a:ext cx="151570" cy="189463"/>
          </a:xfrm>
          <a:prstGeom prst="rect">
            <a:avLst/>
          </a:prstGeom>
        </p:spPr>
      </p:pic>
    </p:spTree>
    <p:extLst>
      <p:ext uri="{BB962C8B-B14F-4D97-AF65-F5344CB8AC3E}">
        <p14:creationId xmlns:p14="http://schemas.microsoft.com/office/powerpoint/2010/main" val="19702411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0529C64-0EC1-2B41-6F1D-937A4FF99A00}"/>
              </a:ext>
            </a:extLst>
          </p:cNvPr>
          <p:cNvSpPr>
            <a:spLocks noGrp="1"/>
          </p:cNvSpPr>
          <p:nvPr>
            <p:ph type="sldNum" sz="quarter" idx="12"/>
          </p:nvPr>
        </p:nvSpPr>
        <p:spPr/>
        <p:txBody>
          <a:bodyPr/>
          <a:lstStyle/>
          <a:p>
            <a:fld id="{48F63A3B-78C7-47BE-AE5E-E10140E04643}" type="slidenum">
              <a:rPr lang="en-US" smtClean="0"/>
              <a:pPr/>
              <a:t>43</a:t>
            </a:fld>
            <a:r>
              <a:rPr lang="en-US"/>
              <a:t>/n</a:t>
            </a:r>
            <a:endParaRPr lang="en-US" dirty="0"/>
          </a:p>
        </p:txBody>
      </p:sp>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4379605">
            <a:off x="3880213" y="2734881"/>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3"/>
          <a:stretch>
            <a:fillRect/>
          </a:stretch>
        </p:blipFill>
        <p:spPr>
          <a:xfrm>
            <a:off x="4317292" y="3770372"/>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4"/>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4"/>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5"/>
          <a:stretch>
            <a:fillRect/>
          </a:stretch>
        </p:blipFill>
        <p:spPr>
          <a:xfrm>
            <a:off x="4974513" y="4478889"/>
            <a:ext cx="151570" cy="189463"/>
          </a:xfrm>
          <a:prstGeom prst="rect">
            <a:avLst/>
          </a:prstGeom>
        </p:spPr>
      </p:pic>
      <p:sp>
        <p:nvSpPr>
          <p:cNvPr id="3" name="円弧 2">
            <a:extLst>
              <a:ext uri="{FF2B5EF4-FFF2-40B4-BE49-F238E27FC236}">
                <a16:creationId xmlns:a16="http://schemas.microsoft.com/office/drawing/2014/main" id="{74B0A603-5689-A572-9FEF-3042F23A091A}"/>
              </a:ext>
            </a:extLst>
          </p:cNvPr>
          <p:cNvSpPr/>
          <p:nvPr/>
        </p:nvSpPr>
        <p:spPr>
          <a:xfrm rot="17220395" flipH="1">
            <a:off x="4183535" y="2736360"/>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7" name="円弧 6">
            <a:extLst>
              <a:ext uri="{FF2B5EF4-FFF2-40B4-BE49-F238E27FC236}">
                <a16:creationId xmlns:a16="http://schemas.microsoft.com/office/drawing/2014/main" id="{03BAD3A1-F56C-4C74-1273-91CBF364C93C}"/>
              </a:ext>
            </a:extLst>
          </p:cNvPr>
          <p:cNvSpPr/>
          <p:nvPr/>
        </p:nvSpPr>
        <p:spPr>
          <a:xfrm rot="18757412">
            <a:off x="4150013" y="2968259"/>
            <a:ext cx="828000" cy="828000"/>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13" name="図 12">
            <a:extLst>
              <a:ext uri="{FF2B5EF4-FFF2-40B4-BE49-F238E27FC236}">
                <a16:creationId xmlns:a16="http://schemas.microsoft.com/office/drawing/2014/main" id="{2C4B833B-3AA4-FFD8-D351-DF8788C4994A}"/>
              </a:ext>
            </a:extLst>
          </p:cNvPr>
          <p:cNvPicPr>
            <a:picLocks noChangeAspect="1"/>
          </p:cNvPicPr>
          <p:nvPr/>
        </p:nvPicPr>
        <p:blipFill>
          <a:blip r:embed="rId6"/>
          <a:stretch>
            <a:fillRect/>
          </a:stretch>
        </p:blipFill>
        <p:spPr>
          <a:xfrm>
            <a:off x="5011147" y="3269902"/>
            <a:ext cx="356246" cy="250130"/>
          </a:xfrm>
          <a:prstGeom prst="rect">
            <a:avLst/>
          </a:prstGeom>
        </p:spPr>
      </p:pic>
      <p:pic>
        <p:nvPicPr>
          <p:cNvPr id="14" name="図 13">
            <a:extLst>
              <a:ext uri="{FF2B5EF4-FFF2-40B4-BE49-F238E27FC236}">
                <a16:creationId xmlns:a16="http://schemas.microsoft.com/office/drawing/2014/main" id="{8FC13957-62A1-32FC-5C1B-A146EC16E025}"/>
              </a:ext>
            </a:extLst>
          </p:cNvPr>
          <p:cNvPicPr>
            <a:picLocks noChangeAspect="1"/>
          </p:cNvPicPr>
          <p:nvPr/>
        </p:nvPicPr>
        <p:blipFill>
          <a:blip r:embed="rId7"/>
          <a:stretch>
            <a:fillRect/>
          </a:stretch>
        </p:blipFill>
        <p:spPr>
          <a:xfrm>
            <a:off x="4273992" y="2737351"/>
            <a:ext cx="590362" cy="171617"/>
          </a:xfrm>
          <a:prstGeom prst="rect">
            <a:avLst/>
          </a:prstGeom>
        </p:spPr>
      </p:pic>
    </p:spTree>
    <p:extLst>
      <p:ext uri="{BB962C8B-B14F-4D97-AF65-F5344CB8AC3E}">
        <p14:creationId xmlns:p14="http://schemas.microsoft.com/office/powerpoint/2010/main" val="119702488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AEED583-3A34-FC35-2F8B-5722685105BB}"/>
              </a:ext>
            </a:extLst>
          </p:cNvPr>
          <p:cNvSpPr>
            <a:spLocks noGrp="1"/>
          </p:cNvSpPr>
          <p:nvPr>
            <p:ph type="sldNum" sz="quarter" idx="12"/>
          </p:nvPr>
        </p:nvSpPr>
        <p:spPr/>
        <p:txBody>
          <a:bodyPr/>
          <a:lstStyle/>
          <a:p>
            <a:fld id="{48F63A3B-78C7-47BE-AE5E-E10140E04643}" type="slidenum">
              <a:rPr lang="en-US" smtClean="0"/>
              <a:pPr/>
              <a:t>44</a:t>
            </a:fld>
            <a:r>
              <a:rPr lang="en-US"/>
              <a:t>/n</a:t>
            </a:r>
            <a:endParaRPr lang="en-US" dirty="0"/>
          </a:p>
        </p:txBody>
      </p:sp>
      <p:pic>
        <p:nvPicPr>
          <p:cNvPr id="2" name="図 1">
            <a:extLst>
              <a:ext uri="{FF2B5EF4-FFF2-40B4-BE49-F238E27FC236}">
                <a16:creationId xmlns:a16="http://schemas.microsoft.com/office/drawing/2014/main" id="{74B9449F-F339-6F5B-AAB3-1959570546FD}"/>
              </a:ext>
            </a:extLst>
          </p:cNvPr>
          <p:cNvPicPr>
            <a:picLocks noChangeAspect="1"/>
          </p:cNvPicPr>
          <p:nvPr/>
        </p:nvPicPr>
        <p:blipFill>
          <a:blip r:embed="rId3"/>
          <a:stretch>
            <a:fillRect/>
          </a:stretch>
        </p:blipFill>
        <p:spPr>
          <a:xfrm>
            <a:off x="-5042883" y="0"/>
            <a:ext cx="5042883" cy="3361922"/>
          </a:xfrm>
          <a:prstGeom prst="rect">
            <a:avLst/>
          </a:prstGeom>
        </p:spPr>
      </p:pic>
      <p:pic>
        <p:nvPicPr>
          <p:cNvPr id="5" name="図 4">
            <a:extLst>
              <a:ext uri="{FF2B5EF4-FFF2-40B4-BE49-F238E27FC236}">
                <a16:creationId xmlns:a16="http://schemas.microsoft.com/office/drawing/2014/main" id="{1968451A-83B4-8C36-B488-C86579A6E240}"/>
              </a:ext>
            </a:extLst>
          </p:cNvPr>
          <p:cNvPicPr>
            <a:picLocks noChangeAspect="1"/>
          </p:cNvPicPr>
          <p:nvPr/>
        </p:nvPicPr>
        <p:blipFill>
          <a:blip r:embed="rId4"/>
          <a:stretch>
            <a:fillRect/>
          </a:stretch>
        </p:blipFill>
        <p:spPr>
          <a:xfrm>
            <a:off x="4572000" y="0"/>
            <a:ext cx="5042883" cy="3361922"/>
          </a:xfrm>
          <a:prstGeom prst="rect">
            <a:avLst/>
          </a:prstGeom>
        </p:spPr>
      </p:pic>
      <p:pic>
        <p:nvPicPr>
          <p:cNvPr id="6" name="図 5">
            <a:extLst>
              <a:ext uri="{FF2B5EF4-FFF2-40B4-BE49-F238E27FC236}">
                <a16:creationId xmlns:a16="http://schemas.microsoft.com/office/drawing/2014/main" id="{823735F0-8900-AE0E-086D-5B84BB486D8D}"/>
              </a:ext>
            </a:extLst>
          </p:cNvPr>
          <p:cNvPicPr>
            <a:picLocks noChangeAspect="1"/>
          </p:cNvPicPr>
          <p:nvPr/>
        </p:nvPicPr>
        <p:blipFill>
          <a:blip r:embed="rId5"/>
          <a:stretch>
            <a:fillRect/>
          </a:stretch>
        </p:blipFill>
        <p:spPr>
          <a:xfrm>
            <a:off x="0" y="0"/>
            <a:ext cx="5042883" cy="3361922"/>
          </a:xfrm>
          <a:prstGeom prst="rect">
            <a:avLst/>
          </a:prstGeom>
        </p:spPr>
      </p:pic>
      <p:pic>
        <p:nvPicPr>
          <p:cNvPr id="7" name="図 6">
            <a:extLst>
              <a:ext uri="{FF2B5EF4-FFF2-40B4-BE49-F238E27FC236}">
                <a16:creationId xmlns:a16="http://schemas.microsoft.com/office/drawing/2014/main" id="{E13E51BE-8862-0964-600E-61B973A67DD4}"/>
              </a:ext>
            </a:extLst>
          </p:cNvPr>
          <p:cNvPicPr>
            <a:picLocks noChangeAspect="1"/>
          </p:cNvPicPr>
          <p:nvPr/>
        </p:nvPicPr>
        <p:blipFill>
          <a:blip r:embed="rId6"/>
          <a:stretch>
            <a:fillRect/>
          </a:stretch>
        </p:blipFill>
        <p:spPr>
          <a:xfrm>
            <a:off x="-1" y="3359554"/>
            <a:ext cx="5042883" cy="3361922"/>
          </a:xfrm>
          <a:prstGeom prst="rect">
            <a:avLst/>
          </a:prstGeom>
        </p:spPr>
      </p:pic>
      <p:pic>
        <p:nvPicPr>
          <p:cNvPr id="8" name="図 7">
            <a:extLst>
              <a:ext uri="{FF2B5EF4-FFF2-40B4-BE49-F238E27FC236}">
                <a16:creationId xmlns:a16="http://schemas.microsoft.com/office/drawing/2014/main" id="{7C603F7C-8417-0651-E5C3-F0D7B19E1E9F}"/>
              </a:ext>
            </a:extLst>
          </p:cNvPr>
          <p:cNvPicPr>
            <a:picLocks noChangeAspect="1"/>
          </p:cNvPicPr>
          <p:nvPr/>
        </p:nvPicPr>
        <p:blipFill>
          <a:blip r:embed="rId7"/>
          <a:stretch>
            <a:fillRect/>
          </a:stretch>
        </p:blipFill>
        <p:spPr>
          <a:xfrm>
            <a:off x="4572000" y="3359554"/>
            <a:ext cx="5042883" cy="3361922"/>
          </a:xfrm>
          <a:prstGeom prst="rect">
            <a:avLst/>
          </a:prstGeom>
        </p:spPr>
      </p:pic>
    </p:spTree>
    <p:extLst>
      <p:ext uri="{BB962C8B-B14F-4D97-AF65-F5344CB8AC3E}">
        <p14:creationId xmlns:p14="http://schemas.microsoft.com/office/powerpoint/2010/main" val="14888360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ja-JP" altLang="en-US"/>
              <a:t>像を考えるための準備</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pPr marL="0" indent="0">
              <a:buNone/>
            </a:pPr>
            <a:r>
              <a:rPr lang="ja-JP" altLang="en-US" sz="1800">
                <a:latin typeface="Hiragino Kaku Gothic Std W8" panose="020B0800000000000000" pitchFamily="34" charset="-128"/>
                <a:ea typeface="Hiragino Kaku Gothic Std W8" panose="020B0800000000000000" pitchFamily="34" charset="-128"/>
              </a:rPr>
              <a:t>注意：</a:t>
            </a:r>
            <a:endParaRPr lang="en-US" altLang="ja-JP" sz="1800" dirty="0">
              <a:latin typeface="Hiragino Kaku Gothic Std W8" panose="020B0800000000000000" pitchFamily="34" charset="-128"/>
              <a:ea typeface="Hiragino Kaku Gothic Std W8" panose="020B0800000000000000" pitchFamily="34" charset="-128"/>
            </a:endParaRPr>
          </a:p>
          <a:p>
            <a:pPr marL="0" indent="0">
              <a:buNone/>
            </a:pPr>
            <a:r>
              <a:rPr lang="ja-JP" altLang="en-US" sz="1800">
                <a:latin typeface="Hiragino Kaku Gothic Std W8" panose="020B0800000000000000" pitchFamily="34" charset="-128"/>
                <a:ea typeface="Hiragino Kaku Gothic Std W8" panose="020B0800000000000000" pitchFamily="34" charset="-128"/>
              </a:rPr>
              <a:t>以降の数式では、重力定数</a:t>
            </a:r>
            <a:r>
              <a:rPr lang="en-US" altLang="ja-JP" sz="1800" dirty="0">
                <a:latin typeface="Hiragino Kaku Gothic Std W8" panose="020B0800000000000000" pitchFamily="34" charset="-128"/>
                <a:ea typeface="Hiragino Kaku Gothic Std W8" panose="020B0800000000000000" pitchFamily="34" charset="-128"/>
              </a:rPr>
              <a:t> G</a:t>
            </a:r>
            <a:r>
              <a:rPr lang="en-US" altLang="ja-JP" dirty="0">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a:t>
            </a:r>
            <a:r>
              <a:rPr lang="ja-JP" altLang="en-US" sz="1800">
                <a:latin typeface="Hiragino Kaku Gothic Std W8" panose="020B0800000000000000" pitchFamily="34" charset="-128"/>
                <a:ea typeface="Hiragino Kaku Gothic Std W8" panose="020B0800000000000000" pitchFamily="34" charset="-128"/>
              </a:rPr>
              <a:t>光速度</a:t>
            </a:r>
            <a:r>
              <a:rPr lang="en-US" altLang="ja-JP" sz="1800" dirty="0">
                <a:latin typeface="Hiragino Kaku Gothic Std W8" panose="020B0800000000000000" pitchFamily="34" charset="-128"/>
                <a:ea typeface="Hiragino Kaku Gothic Std W8" panose="020B0800000000000000" pitchFamily="34" charset="-128"/>
              </a:rPr>
              <a:t> c </a:t>
            </a:r>
            <a:r>
              <a:rPr lang="ja-JP" altLang="en-US" sz="1800">
                <a:latin typeface="Hiragino Kaku Gothic Std W8" panose="020B0800000000000000" pitchFamily="34" charset="-128"/>
                <a:ea typeface="Hiragino Kaku Gothic Std W8" panose="020B0800000000000000" pitchFamily="34" charset="-128"/>
              </a:rPr>
              <a:t>を</a:t>
            </a:r>
            <a:r>
              <a:rPr lang="en-US" altLang="ja-JP" sz="1800" dirty="0">
                <a:latin typeface="Hiragino Kaku Gothic Std W8" panose="020B0800000000000000" pitchFamily="34" charset="-128"/>
                <a:ea typeface="Hiragino Kaku Gothic Std W8" panose="020B0800000000000000" pitchFamily="34" charset="-128"/>
              </a:rPr>
              <a:t> 1 </a:t>
            </a:r>
            <a:r>
              <a:rPr lang="ja-JP" altLang="en-US" sz="1800">
                <a:latin typeface="Hiragino Kaku Gothic Std W8" panose="020B0800000000000000" pitchFamily="34" charset="-128"/>
                <a:ea typeface="Hiragino Kaku Gothic Std W8" panose="020B0800000000000000" pitchFamily="34" charset="-128"/>
              </a:rPr>
              <a:t>とした単位系を用いる。</a:t>
            </a:r>
            <a:endParaRPr lang="en-US" altLang="ja-JP" sz="1800" dirty="0">
              <a:latin typeface="Hiragino Kaku Gothic Std W8" panose="020B0800000000000000" pitchFamily="34" charset="-128"/>
              <a:ea typeface="Hiragino Kaku Gothic Std W8" panose="020B0800000000000000" pitchFamily="34" charset="-128"/>
            </a:endParaRPr>
          </a:p>
          <a:p>
            <a:pPr marL="0" indent="0">
              <a:buNone/>
            </a:pPr>
            <a:r>
              <a:rPr lang="ja-JP" altLang="en-US"/>
              <a:t>「</a:t>
            </a:r>
            <a:r>
              <a:rPr lang="en-US" altLang="ja-JP" dirty="0"/>
              <a:t>BH</a:t>
            </a:r>
            <a:r>
              <a:rPr lang="ja-JP" altLang="en-US"/>
              <a:t>」は「ブラックホール」の略。</a:t>
            </a:r>
            <a:endParaRPr lang="en-US" altLang="ja-JP" sz="1800" dirty="0">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5</a:t>
            </a:fld>
            <a:r>
              <a:rPr lang="en-US"/>
              <a:t>/n</a:t>
            </a:r>
            <a:endParaRPr lang="en-US" dirty="0"/>
          </a:p>
        </p:txBody>
      </p:sp>
    </p:spTree>
    <p:extLst>
      <p:ext uri="{BB962C8B-B14F-4D97-AF65-F5344CB8AC3E}">
        <p14:creationId xmlns:p14="http://schemas.microsoft.com/office/powerpoint/2010/main" val="20615626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光の軌道を計算するのに必要な知識</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BH</a:t>
            </a:r>
            <a:r>
              <a:rPr lang="ja-JP" altLang="en-US" sz="1800"/>
              <a:t>によって歪んだ時空での光の軌道を計算するには以下を知っておく必要がある。</a:t>
            </a: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solidFill>
                  <a:srgbClr val="C00000"/>
                </a:solidFill>
              </a:rPr>
              <a:t>　</a:t>
            </a:r>
            <a:r>
              <a:rPr lang="en-US" altLang="ja-JP" sz="1800" dirty="0">
                <a:solidFill>
                  <a:srgbClr val="C00000"/>
                </a:solidFill>
              </a:rPr>
              <a:t>BH</a:t>
            </a:r>
            <a:r>
              <a:rPr lang="ja-JP" altLang="en-US" sz="1800">
                <a:solidFill>
                  <a:srgbClr val="C00000"/>
                </a:solidFill>
              </a:rPr>
              <a:t>が作る時空の具体的な形（シュバルツシルト計量）</a:t>
            </a:r>
            <a:endParaRPr lang="en-US" altLang="ja-JP" sz="1800" dirty="0">
              <a:solidFill>
                <a:srgbClr val="C00000"/>
              </a:solidFill>
            </a:endParaRPr>
          </a:p>
          <a:p>
            <a:pPr marL="342900" lvl="1" indent="0" eaLnBrk="0">
              <a:lnSpc>
                <a:spcPct val="150000"/>
              </a:lnSpc>
              <a:spcBef>
                <a:spcPts val="0"/>
              </a:spcBef>
              <a:buNone/>
            </a:pPr>
            <a:r>
              <a:rPr lang="ja-JP" altLang="en-US" sz="1500"/>
              <a:t>相対論では「計量」という量によって内積や距離が定義され、時空が決定される。</a:t>
            </a:r>
            <a:endParaRPr lang="en-US" altLang="ja-JP" sz="1500" dirty="0"/>
          </a:p>
          <a:p>
            <a:pPr marL="342900" lvl="1" indent="0" eaLnBrk="0">
              <a:lnSpc>
                <a:spcPct val="150000"/>
              </a:lnSpc>
              <a:spcBef>
                <a:spcPts val="0"/>
              </a:spcBef>
              <a:buNone/>
            </a:pPr>
            <a:r>
              <a:rPr lang="ja-JP" altLang="en-US" sz="1500"/>
              <a:t>今回は</a:t>
            </a:r>
            <a:r>
              <a:rPr lang="en-US" altLang="ja-JP" sz="1500" dirty="0"/>
              <a:t>BH</a:t>
            </a:r>
            <a:r>
              <a:rPr lang="ja-JP" altLang="en-US" sz="1500"/>
              <a:t>が作るとされる、シュバルツシルト計量を用いて議論を進める。</a:t>
            </a:r>
            <a:endParaRPr lang="en-US" altLang="ja-JP" sz="1500" dirty="0"/>
          </a:p>
          <a:p>
            <a:pPr marL="342900" lvl="1" indent="0" eaLnBrk="0">
              <a:lnSpc>
                <a:spcPct val="150000"/>
              </a:lnSpc>
              <a:spcBef>
                <a:spcPts val="0"/>
              </a:spcBef>
              <a:buNone/>
            </a:pPr>
            <a:endParaRPr lang="en-US" altLang="ja-JP" sz="1500" dirty="0">
              <a:solidFill>
                <a:srgbClr val="C00000"/>
              </a:solidFill>
            </a:endParaRPr>
          </a:p>
          <a:p>
            <a:pPr marL="342900" indent="-342900" eaLnBrk="0">
              <a:lnSpc>
                <a:spcPct val="150000"/>
              </a:lnSpc>
              <a:spcBef>
                <a:spcPts val="0"/>
              </a:spcBef>
              <a:buFont typeface="Arial" panose="020B0604020202020204" pitchFamily="34" charset="0"/>
              <a:buAutoNum type="arabicParenBoth"/>
            </a:pPr>
            <a:r>
              <a:rPr lang="ja-JP" altLang="en-US" sz="1800">
                <a:solidFill>
                  <a:srgbClr val="C00000"/>
                </a:solidFill>
              </a:rPr>
              <a:t>　曲がった時空上での光の軌道を表す方程式（</a:t>
            </a:r>
            <a:r>
              <a:rPr lang="en-US" altLang="ja-JP" sz="1800" dirty="0">
                <a:solidFill>
                  <a:srgbClr val="C00000"/>
                </a:solidFill>
              </a:rPr>
              <a:t>null</a:t>
            </a:r>
            <a:r>
              <a:rPr lang="ja-JP" altLang="en-US" sz="1800">
                <a:solidFill>
                  <a:srgbClr val="C00000"/>
                </a:solidFill>
              </a:rPr>
              <a:t>測地線方程式）</a:t>
            </a:r>
            <a:endParaRPr lang="en-US" altLang="ja-JP" sz="1800" dirty="0">
              <a:solidFill>
                <a:srgbClr val="C00000"/>
              </a:solidFill>
            </a:endParaRPr>
          </a:p>
          <a:p>
            <a:pPr marL="342900" lvl="1" indent="0" eaLnBrk="0">
              <a:lnSpc>
                <a:spcPct val="150000"/>
              </a:lnSpc>
              <a:spcBef>
                <a:spcPts val="0"/>
              </a:spcBef>
              <a:buNone/>
            </a:pPr>
            <a:r>
              <a:rPr lang="ja-JP" altLang="en-US" sz="1500"/>
              <a:t>曲がった時空上で物体がとる軌道を「測地線」と呼び、これを表す方程式が「測地線方程式」である。一般に、光の軌道を表す方程式を</a:t>
            </a:r>
            <a:r>
              <a:rPr lang="en-US" altLang="ja-JP" sz="1500" dirty="0"/>
              <a:t>null</a:t>
            </a:r>
            <a:r>
              <a:rPr lang="ja-JP" altLang="en-US" sz="1500"/>
              <a:t>測地線方程式と呼ぶ。</a:t>
            </a:r>
            <a:endParaRPr lang="en-US" altLang="ja-JP" sz="15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6</a:t>
            </a:fld>
            <a:r>
              <a:rPr lang="en-US"/>
              <a:t>/n</a:t>
            </a:r>
            <a:endParaRPr lang="en-US" dirty="0"/>
          </a:p>
        </p:txBody>
      </p:sp>
    </p:spTree>
    <p:extLst>
      <p:ext uri="{BB962C8B-B14F-4D97-AF65-F5344CB8AC3E}">
        <p14:creationId xmlns:p14="http://schemas.microsoft.com/office/powerpoint/2010/main" val="11411582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シュバルツシルト時空</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solidFill>
                <a:srgbClr val="C00000"/>
              </a:solidFill>
            </a:endParaRPr>
          </a:p>
          <a:p>
            <a:pPr marL="0" indent="0" eaLnBrk="0">
              <a:lnSpc>
                <a:spcPct val="150000"/>
              </a:lnSpc>
              <a:spcBef>
                <a:spcPts val="0"/>
              </a:spcBef>
              <a:buNone/>
            </a:pPr>
            <a:r>
              <a:rPr lang="en-US" altLang="ja-JP" sz="1800" dirty="0">
                <a:solidFill>
                  <a:srgbClr val="C00000"/>
                </a:solidFill>
              </a:rPr>
              <a:t>(1)</a:t>
            </a:r>
            <a:r>
              <a:rPr lang="ja-JP" altLang="en-US" sz="1800">
                <a:solidFill>
                  <a:srgbClr val="C00000"/>
                </a:solidFill>
              </a:rPr>
              <a:t>　シュバルツシルト計量　</a:t>
            </a:r>
            <a:r>
              <a:rPr lang="ja-JP" altLang="en-US" sz="1800"/>
              <a:t>は以下のように書ける</a:t>
            </a: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r>
              <a:rPr lang="ja-JP" altLang="en-US" sz="1800"/>
              <a:t>この時空は、以下</a:t>
            </a:r>
            <a:r>
              <a:rPr lang="en-US" altLang="ja-JP" sz="1800" dirty="0"/>
              <a:t>2</a:t>
            </a:r>
            <a:r>
              <a:rPr lang="ja-JP" altLang="en-US" sz="1800"/>
              <a:t>つの性質をもっている</a:t>
            </a:r>
            <a:endParaRPr lang="en-US" altLang="ja-JP" sz="1800" dirty="0"/>
          </a:p>
          <a:p>
            <a:pPr marL="0" indent="0">
              <a:lnSpc>
                <a:spcPct val="100000"/>
              </a:lnSpc>
              <a:buNone/>
            </a:pPr>
            <a:r>
              <a:rPr kumimoji="1" lang="ja-JP" altLang="en-US" sz="1800">
                <a:latin typeface="Hiragino Kaku Gothic Std W8" panose="020B0800000000000000" pitchFamily="34" charset="-128"/>
                <a:ea typeface="Hiragino Kaku Gothic Std W8" panose="020B0800000000000000" pitchFamily="34" charset="-128"/>
              </a:rPr>
              <a:t>・</a:t>
            </a:r>
            <a:r>
              <a:rPr kumimoji="1" lang="ja-JP" altLang="en-US" sz="1800">
                <a:solidFill>
                  <a:schemeClr val="tx2">
                    <a:lumMod val="75000"/>
                    <a:lumOff val="25000"/>
                  </a:schemeClr>
                </a:solidFill>
                <a:latin typeface="Hiragino Kaku Gothic Std W8" panose="020B0800000000000000" pitchFamily="34" charset="-128"/>
                <a:ea typeface="Hiragino Kaku Gothic Std W8" panose="020B0800000000000000" pitchFamily="34" charset="-128"/>
              </a:rPr>
              <a:t>時間に依存しない</a:t>
            </a:r>
            <a:endParaRPr kumimoji="1" lang="en-US" altLang="ja-JP" sz="1800" dirty="0">
              <a:solidFill>
                <a:schemeClr val="tx2">
                  <a:lumMod val="75000"/>
                  <a:lumOff val="25000"/>
                </a:schemeClr>
              </a:solidFill>
              <a:latin typeface="Hiragino Kaku Gothic Std W8" panose="020B0800000000000000" pitchFamily="34" charset="-128"/>
              <a:ea typeface="Hiragino Kaku Gothic Std W8" panose="020B0800000000000000" pitchFamily="34" charset="-128"/>
            </a:endParaRPr>
          </a:p>
          <a:p>
            <a:pPr marL="0" indent="0">
              <a:lnSpc>
                <a:spcPct val="100000"/>
              </a:lnSpc>
              <a:buNone/>
            </a:pPr>
            <a:r>
              <a:rPr lang="ja-JP" altLang="en-US" sz="1800"/>
              <a:t>・</a:t>
            </a:r>
            <a:r>
              <a:rPr lang="ja-JP" altLang="en-US" sz="1800">
                <a:solidFill>
                  <a:schemeClr val="tx2">
                    <a:lumMod val="75000"/>
                    <a:lumOff val="25000"/>
                  </a:schemeClr>
                </a:solidFill>
              </a:rPr>
              <a:t>球対称である　　　　　　　　　　　</a:t>
            </a:r>
            <a:r>
              <a:rPr lang="ja-JP" altLang="en-US" sz="1800"/>
              <a:t>の条件で</a:t>
            </a:r>
            <a:r>
              <a:rPr lang="en-US" altLang="ja-JP" sz="1800" dirty="0"/>
              <a:t>2</a:t>
            </a:r>
            <a:r>
              <a:rPr lang="ja-JP" altLang="en-US" sz="1800"/>
              <a:t>次元球面の計量となる</a:t>
            </a:r>
            <a:endParaRPr lang="en-US" altLang="ja-JP" sz="1800" dirty="0"/>
          </a:p>
          <a:p>
            <a:pPr marL="0" indent="0">
              <a:lnSpc>
                <a:spcPct val="100000"/>
              </a:lnSpc>
              <a:buNone/>
            </a:pPr>
            <a:endParaRPr lang="en-US" altLang="ja-JP" sz="1800" dirty="0"/>
          </a:p>
          <a:p>
            <a:pPr marL="0" indent="0">
              <a:lnSpc>
                <a:spcPct val="100000"/>
              </a:lnSpc>
              <a:buNone/>
            </a:pPr>
            <a:r>
              <a:rPr lang="ja-JP" altLang="en-US" sz="1800"/>
              <a:t>球対称の構造を利用して、今回は　　　　の赤道面に注目する。</a:t>
            </a:r>
            <a:endParaRPr lang="en-US" altLang="ja-JP" sz="1800" dirty="0"/>
          </a:p>
          <a:p>
            <a:pPr marL="0" indent="0">
              <a:lnSpc>
                <a:spcPct val="100000"/>
              </a:lnSpc>
              <a:buNone/>
            </a:pPr>
            <a:r>
              <a:rPr lang="en-US" altLang="ja-JP" sz="1800" dirty="0"/>
              <a:t>BH</a:t>
            </a:r>
            <a:r>
              <a:rPr lang="ja-JP" altLang="en-US" sz="1800"/>
              <a:t>中心付近は考えず　　　　　のみを考える。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7</a:t>
            </a:fld>
            <a:r>
              <a:rPr lang="en-US"/>
              <a:t>/n</a:t>
            </a:r>
            <a:endParaRPr lang="en-US" dirty="0"/>
          </a:p>
        </p:txBody>
      </p:sp>
      <p:pic>
        <p:nvPicPr>
          <p:cNvPr id="10" name="図 9">
            <a:extLst>
              <a:ext uri="{FF2B5EF4-FFF2-40B4-BE49-F238E27FC236}">
                <a16:creationId xmlns:a16="http://schemas.microsoft.com/office/drawing/2014/main" id="{20AADCFE-3AF5-CD97-5112-6350D612BBD7}"/>
              </a:ext>
            </a:extLst>
          </p:cNvPr>
          <p:cNvPicPr>
            <a:picLocks noChangeAspect="1"/>
          </p:cNvPicPr>
          <p:nvPr/>
        </p:nvPicPr>
        <p:blipFill>
          <a:blip r:embed="rId3"/>
          <a:stretch>
            <a:fillRect/>
          </a:stretch>
        </p:blipFill>
        <p:spPr>
          <a:xfrm>
            <a:off x="2008972" y="2322897"/>
            <a:ext cx="5126054" cy="650454"/>
          </a:xfrm>
          <a:prstGeom prst="rect">
            <a:avLst/>
          </a:prstGeom>
        </p:spPr>
      </p:pic>
      <p:pic>
        <p:nvPicPr>
          <p:cNvPr id="5" name="図 4">
            <a:extLst>
              <a:ext uri="{FF2B5EF4-FFF2-40B4-BE49-F238E27FC236}">
                <a16:creationId xmlns:a16="http://schemas.microsoft.com/office/drawing/2014/main" id="{8C1C8482-68C9-3384-8939-6C95BAE01211}"/>
              </a:ext>
            </a:extLst>
          </p:cNvPr>
          <p:cNvPicPr>
            <a:picLocks noChangeAspect="1"/>
          </p:cNvPicPr>
          <p:nvPr/>
        </p:nvPicPr>
        <p:blipFill>
          <a:blip r:embed="rId4"/>
          <a:stretch>
            <a:fillRect/>
          </a:stretch>
        </p:blipFill>
        <p:spPr>
          <a:xfrm>
            <a:off x="2390900" y="4098118"/>
            <a:ext cx="2421589" cy="257468"/>
          </a:xfrm>
          <a:prstGeom prst="rect">
            <a:avLst/>
          </a:prstGeom>
        </p:spPr>
      </p:pic>
      <p:pic>
        <p:nvPicPr>
          <p:cNvPr id="9" name="図 8">
            <a:extLst>
              <a:ext uri="{FF2B5EF4-FFF2-40B4-BE49-F238E27FC236}">
                <a16:creationId xmlns:a16="http://schemas.microsoft.com/office/drawing/2014/main" id="{74348373-9679-700F-6CE8-0666999F5D28}"/>
              </a:ext>
            </a:extLst>
          </p:cNvPr>
          <p:cNvPicPr>
            <a:picLocks noChangeAspect="1"/>
          </p:cNvPicPr>
          <p:nvPr/>
        </p:nvPicPr>
        <p:blipFill>
          <a:blip r:embed="rId5"/>
          <a:stretch>
            <a:fillRect/>
          </a:stretch>
        </p:blipFill>
        <p:spPr>
          <a:xfrm>
            <a:off x="4317512" y="4756030"/>
            <a:ext cx="577850" cy="412750"/>
          </a:xfrm>
          <a:prstGeom prst="rect">
            <a:avLst/>
          </a:prstGeom>
        </p:spPr>
      </p:pic>
      <p:pic>
        <p:nvPicPr>
          <p:cNvPr id="6" name="図 5">
            <a:extLst>
              <a:ext uri="{FF2B5EF4-FFF2-40B4-BE49-F238E27FC236}">
                <a16:creationId xmlns:a16="http://schemas.microsoft.com/office/drawing/2014/main" id="{45E80525-B671-4BFC-3C3F-6A98F1C3DA21}"/>
              </a:ext>
            </a:extLst>
          </p:cNvPr>
          <p:cNvPicPr>
            <a:picLocks noChangeAspect="1"/>
          </p:cNvPicPr>
          <p:nvPr/>
        </p:nvPicPr>
        <p:blipFill>
          <a:blip r:embed="rId6"/>
          <a:stretch>
            <a:fillRect/>
          </a:stretch>
        </p:blipFill>
        <p:spPr>
          <a:xfrm>
            <a:off x="3040256" y="5260036"/>
            <a:ext cx="881269" cy="220317"/>
          </a:xfrm>
          <a:prstGeom prst="rect">
            <a:avLst/>
          </a:prstGeom>
        </p:spPr>
      </p:pic>
    </p:spTree>
    <p:extLst>
      <p:ext uri="{BB962C8B-B14F-4D97-AF65-F5344CB8AC3E}">
        <p14:creationId xmlns:p14="http://schemas.microsoft.com/office/powerpoint/2010/main" val="41928126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en-US" altLang="ja-JP" sz="1800" dirty="0">
                <a:solidFill>
                  <a:srgbClr val="C00000"/>
                </a:solidFill>
              </a:rPr>
              <a:t>(2)</a:t>
            </a:r>
            <a:r>
              <a:rPr lang="ja-JP" altLang="en-US" sz="1800">
                <a:solidFill>
                  <a:srgbClr val="C00000"/>
                </a:solidFill>
              </a:rPr>
              <a:t>　</a:t>
            </a:r>
            <a:r>
              <a:rPr lang="en-US" altLang="ja-JP" sz="1800" dirty="0">
                <a:solidFill>
                  <a:srgbClr val="C00000"/>
                </a:solidFill>
              </a:rPr>
              <a:t>null</a:t>
            </a:r>
            <a:r>
              <a:rPr lang="ja-JP" altLang="en-US" sz="1800">
                <a:solidFill>
                  <a:srgbClr val="C00000"/>
                </a:solidFill>
              </a:rPr>
              <a:t>測地線方程式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波数が非常に大きい波を考える。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光の波数ベクトル　　は</a:t>
            </a:r>
            <a:r>
              <a:rPr lang="en-US" altLang="ja-JP" sz="1800" dirty="0"/>
              <a:t>null</a:t>
            </a:r>
            <a:r>
              <a:rPr lang="ja-JP" altLang="en-US" sz="1800"/>
              <a:t>条件　　　　　　を満たす。</a:t>
            </a:r>
            <a:endParaRPr lang="en-US" altLang="ja-JP" sz="1800" dirty="0"/>
          </a:p>
          <a:p>
            <a:pPr marL="0" indent="0" eaLnBrk="0">
              <a:lnSpc>
                <a:spcPct val="150000"/>
              </a:lnSpc>
              <a:spcBef>
                <a:spcPts val="0"/>
              </a:spcBef>
              <a:buNone/>
            </a:pPr>
            <a:r>
              <a:rPr lang="ja-JP" altLang="en-US" sz="1800"/>
              <a:t>　　　　　　　と仮定すると、</a:t>
            </a:r>
            <a:r>
              <a:rPr lang="en-US" altLang="ja-JP" sz="1800" dirty="0"/>
              <a:t>null</a:t>
            </a:r>
            <a:r>
              <a:rPr lang="ja-JP" altLang="en-US" sz="1800"/>
              <a:t>条件は　　　　　　に書き変えられる。</a:t>
            </a:r>
            <a:endParaRPr lang="en-US" altLang="ja-JP" sz="1800" dirty="0"/>
          </a:p>
          <a:p>
            <a:pPr marL="0" indent="0" eaLnBrk="0">
              <a:lnSpc>
                <a:spcPct val="150000"/>
              </a:lnSpc>
              <a:spcBef>
                <a:spcPts val="0"/>
              </a:spcBef>
              <a:buNone/>
            </a:pPr>
            <a:r>
              <a:rPr lang="ja-JP" altLang="en-US" sz="1800"/>
              <a:t>さらに、固有時間を　　とおき、　　　　　を仮定すると、</a:t>
            </a:r>
            <a:r>
              <a:rPr lang="en-US" altLang="ja-JP" sz="1800" dirty="0"/>
              <a:t>null</a:t>
            </a:r>
            <a:r>
              <a:rPr lang="ja-JP" altLang="en-US" sz="1800"/>
              <a:t>測地線方程式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が導かれる。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8</a:t>
            </a:fld>
            <a:r>
              <a:rPr lang="en-US"/>
              <a:t>/n</a:t>
            </a:r>
            <a:endParaRPr lang="en-US" dirty="0"/>
          </a:p>
        </p:txBody>
      </p:sp>
      <p:pic>
        <p:nvPicPr>
          <p:cNvPr id="12" name="図 11">
            <a:extLst>
              <a:ext uri="{FF2B5EF4-FFF2-40B4-BE49-F238E27FC236}">
                <a16:creationId xmlns:a16="http://schemas.microsoft.com/office/drawing/2014/main" id="{AFFA16C6-D15D-C5EF-09E2-DF8474D56184}"/>
              </a:ext>
            </a:extLst>
          </p:cNvPr>
          <p:cNvPicPr>
            <a:picLocks noChangeAspect="1"/>
          </p:cNvPicPr>
          <p:nvPr/>
        </p:nvPicPr>
        <p:blipFill>
          <a:blip r:embed="rId3"/>
          <a:stretch>
            <a:fillRect/>
          </a:stretch>
        </p:blipFill>
        <p:spPr>
          <a:xfrm>
            <a:off x="3683472" y="1361236"/>
            <a:ext cx="1540631" cy="283255"/>
          </a:xfrm>
          <a:prstGeom prst="rect">
            <a:avLst/>
          </a:prstGeom>
        </p:spPr>
      </p:pic>
      <p:pic>
        <p:nvPicPr>
          <p:cNvPr id="15" name="図 14">
            <a:extLst>
              <a:ext uri="{FF2B5EF4-FFF2-40B4-BE49-F238E27FC236}">
                <a16:creationId xmlns:a16="http://schemas.microsoft.com/office/drawing/2014/main" id="{5C3A835A-634C-55DE-D06E-DE38BD749B22}"/>
              </a:ext>
            </a:extLst>
          </p:cNvPr>
          <p:cNvPicPr>
            <a:picLocks noChangeAspect="1"/>
          </p:cNvPicPr>
          <p:nvPr/>
        </p:nvPicPr>
        <p:blipFill>
          <a:blip r:embed="rId4"/>
          <a:stretch>
            <a:fillRect/>
          </a:stretch>
        </p:blipFill>
        <p:spPr>
          <a:xfrm>
            <a:off x="5687634" y="2842034"/>
            <a:ext cx="593510" cy="195509"/>
          </a:xfrm>
          <a:prstGeom prst="rect">
            <a:avLst/>
          </a:prstGeom>
        </p:spPr>
      </p:pic>
      <p:pic>
        <p:nvPicPr>
          <p:cNvPr id="6" name="図 5">
            <a:extLst>
              <a:ext uri="{FF2B5EF4-FFF2-40B4-BE49-F238E27FC236}">
                <a16:creationId xmlns:a16="http://schemas.microsoft.com/office/drawing/2014/main" id="{EE8E8B49-D0E6-5078-A1F6-3195231CBDDB}"/>
              </a:ext>
            </a:extLst>
          </p:cNvPr>
          <p:cNvPicPr>
            <a:picLocks noChangeAspect="1"/>
          </p:cNvPicPr>
          <p:nvPr/>
        </p:nvPicPr>
        <p:blipFill>
          <a:blip r:embed="rId5"/>
          <a:stretch>
            <a:fillRect/>
          </a:stretch>
        </p:blipFill>
        <p:spPr>
          <a:xfrm>
            <a:off x="2743181" y="2669313"/>
            <a:ext cx="2480922" cy="540953"/>
          </a:xfrm>
          <a:prstGeom prst="rect">
            <a:avLst/>
          </a:prstGeom>
        </p:spPr>
      </p:pic>
      <p:pic>
        <p:nvPicPr>
          <p:cNvPr id="11" name="図 10">
            <a:extLst>
              <a:ext uri="{FF2B5EF4-FFF2-40B4-BE49-F238E27FC236}">
                <a16:creationId xmlns:a16="http://schemas.microsoft.com/office/drawing/2014/main" id="{557CD9AE-9781-6578-BEAD-79319BD7FC68}"/>
              </a:ext>
            </a:extLst>
          </p:cNvPr>
          <p:cNvPicPr>
            <a:picLocks noChangeAspect="1"/>
          </p:cNvPicPr>
          <p:nvPr/>
        </p:nvPicPr>
        <p:blipFill>
          <a:blip r:embed="rId6"/>
          <a:stretch>
            <a:fillRect/>
          </a:stretch>
        </p:blipFill>
        <p:spPr>
          <a:xfrm>
            <a:off x="1844553" y="4825321"/>
            <a:ext cx="5454891" cy="609864"/>
          </a:xfrm>
          <a:prstGeom prst="rect">
            <a:avLst/>
          </a:prstGeom>
        </p:spPr>
      </p:pic>
      <p:pic>
        <p:nvPicPr>
          <p:cNvPr id="8" name="図 7">
            <a:extLst>
              <a:ext uri="{FF2B5EF4-FFF2-40B4-BE49-F238E27FC236}">
                <a16:creationId xmlns:a16="http://schemas.microsoft.com/office/drawing/2014/main" id="{65530CEA-3BB8-749F-DD18-3EC9FCB2CA30}"/>
              </a:ext>
            </a:extLst>
          </p:cNvPr>
          <p:cNvPicPr>
            <a:picLocks noChangeAspect="1"/>
          </p:cNvPicPr>
          <p:nvPr/>
        </p:nvPicPr>
        <p:blipFill>
          <a:blip r:embed="rId7"/>
          <a:stretch>
            <a:fillRect/>
          </a:stretch>
        </p:blipFill>
        <p:spPr>
          <a:xfrm>
            <a:off x="2677276" y="3401021"/>
            <a:ext cx="209517" cy="246931"/>
          </a:xfrm>
          <a:prstGeom prst="rect">
            <a:avLst/>
          </a:prstGeom>
        </p:spPr>
      </p:pic>
      <p:pic>
        <p:nvPicPr>
          <p:cNvPr id="9" name="図 8">
            <a:extLst>
              <a:ext uri="{FF2B5EF4-FFF2-40B4-BE49-F238E27FC236}">
                <a16:creationId xmlns:a16="http://schemas.microsoft.com/office/drawing/2014/main" id="{86357044-C9D8-A6C8-314A-7A19E2AF5370}"/>
              </a:ext>
            </a:extLst>
          </p:cNvPr>
          <p:cNvPicPr>
            <a:picLocks noChangeAspect="1"/>
          </p:cNvPicPr>
          <p:nvPr/>
        </p:nvPicPr>
        <p:blipFill>
          <a:blip r:embed="rId8"/>
          <a:stretch>
            <a:fillRect/>
          </a:stretch>
        </p:blipFill>
        <p:spPr>
          <a:xfrm>
            <a:off x="4453787" y="3432728"/>
            <a:ext cx="850900" cy="256620"/>
          </a:xfrm>
          <a:prstGeom prst="rect">
            <a:avLst/>
          </a:prstGeom>
        </p:spPr>
      </p:pic>
      <p:pic>
        <p:nvPicPr>
          <p:cNvPr id="14" name="図 13">
            <a:extLst>
              <a:ext uri="{FF2B5EF4-FFF2-40B4-BE49-F238E27FC236}">
                <a16:creationId xmlns:a16="http://schemas.microsoft.com/office/drawing/2014/main" id="{912DBC11-8D72-60DC-9D82-80E5ADE0DD38}"/>
              </a:ext>
            </a:extLst>
          </p:cNvPr>
          <p:cNvPicPr>
            <a:picLocks noChangeAspect="1"/>
          </p:cNvPicPr>
          <p:nvPr/>
        </p:nvPicPr>
        <p:blipFill>
          <a:blip r:embed="rId9"/>
          <a:stretch>
            <a:fillRect/>
          </a:stretch>
        </p:blipFill>
        <p:spPr>
          <a:xfrm>
            <a:off x="959021" y="3867910"/>
            <a:ext cx="1132538" cy="222893"/>
          </a:xfrm>
          <a:prstGeom prst="rect">
            <a:avLst/>
          </a:prstGeom>
        </p:spPr>
      </p:pic>
      <p:pic>
        <p:nvPicPr>
          <p:cNvPr id="16" name="図 15">
            <a:extLst>
              <a:ext uri="{FF2B5EF4-FFF2-40B4-BE49-F238E27FC236}">
                <a16:creationId xmlns:a16="http://schemas.microsoft.com/office/drawing/2014/main" id="{B72980D5-9310-802A-6143-5DFB56767825}"/>
              </a:ext>
            </a:extLst>
          </p:cNvPr>
          <p:cNvPicPr>
            <a:picLocks noChangeAspect="1"/>
          </p:cNvPicPr>
          <p:nvPr/>
        </p:nvPicPr>
        <p:blipFill>
          <a:blip r:embed="rId10"/>
          <a:stretch>
            <a:fillRect/>
          </a:stretch>
        </p:blipFill>
        <p:spPr>
          <a:xfrm>
            <a:off x="5287898" y="3886505"/>
            <a:ext cx="993246" cy="223334"/>
          </a:xfrm>
          <a:prstGeom prst="rect">
            <a:avLst/>
          </a:prstGeom>
        </p:spPr>
      </p:pic>
      <p:pic>
        <p:nvPicPr>
          <p:cNvPr id="17" name="図 16">
            <a:extLst>
              <a:ext uri="{FF2B5EF4-FFF2-40B4-BE49-F238E27FC236}">
                <a16:creationId xmlns:a16="http://schemas.microsoft.com/office/drawing/2014/main" id="{87BFFCDE-F932-67E1-7D39-8365AE3453FC}"/>
              </a:ext>
            </a:extLst>
          </p:cNvPr>
          <p:cNvPicPr>
            <a:picLocks noChangeAspect="1"/>
          </p:cNvPicPr>
          <p:nvPr/>
        </p:nvPicPr>
        <p:blipFill>
          <a:blip r:embed="rId11"/>
          <a:stretch>
            <a:fillRect/>
          </a:stretch>
        </p:blipFill>
        <p:spPr>
          <a:xfrm>
            <a:off x="4232935" y="4109839"/>
            <a:ext cx="852712" cy="509082"/>
          </a:xfrm>
          <a:prstGeom prst="rect">
            <a:avLst/>
          </a:prstGeom>
        </p:spPr>
      </p:pic>
      <p:pic>
        <p:nvPicPr>
          <p:cNvPr id="18" name="図 17">
            <a:extLst>
              <a:ext uri="{FF2B5EF4-FFF2-40B4-BE49-F238E27FC236}">
                <a16:creationId xmlns:a16="http://schemas.microsoft.com/office/drawing/2014/main" id="{CC29C96C-E089-12E1-8B59-4112415F26C3}"/>
              </a:ext>
            </a:extLst>
          </p:cNvPr>
          <p:cNvPicPr>
            <a:picLocks noChangeAspect="1"/>
          </p:cNvPicPr>
          <p:nvPr/>
        </p:nvPicPr>
        <p:blipFill>
          <a:blip r:embed="rId12"/>
          <a:stretch>
            <a:fillRect/>
          </a:stretch>
        </p:blipFill>
        <p:spPr>
          <a:xfrm>
            <a:off x="2927206" y="4310331"/>
            <a:ext cx="120794" cy="165297"/>
          </a:xfrm>
          <a:prstGeom prst="rect">
            <a:avLst/>
          </a:prstGeom>
        </p:spPr>
      </p:pic>
    </p:spTree>
    <p:extLst>
      <p:ext uri="{BB962C8B-B14F-4D97-AF65-F5344CB8AC3E}">
        <p14:creationId xmlns:p14="http://schemas.microsoft.com/office/powerpoint/2010/main" val="1625335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光の軌道を表す微分方程式</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シュバルツシルト計量と</a:t>
            </a:r>
            <a:r>
              <a:rPr lang="en-US" altLang="ja-JP" sz="1800" dirty="0"/>
              <a:t>null</a:t>
            </a:r>
            <a:r>
              <a:rPr lang="ja-JP" altLang="en-US" sz="1800"/>
              <a:t>測地線方程式から以下の保存則が導かれる。</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　エネルギー保存則</a:t>
            </a:r>
            <a:r>
              <a:rPr lang="ja-JP" altLang="en-US" sz="1800"/>
              <a:t>：</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　角運動量保存則</a:t>
            </a:r>
            <a:r>
              <a:rPr lang="en-US" altLang="ja-JP" sz="1800" dirty="0">
                <a:solidFill>
                  <a:srgbClr val="C00000"/>
                </a:solidFill>
              </a:rPr>
              <a:t>	</a:t>
            </a:r>
            <a:r>
              <a:rPr lang="ja-JP" altLang="en-US" sz="1800"/>
              <a:t>：</a:t>
            </a:r>
            <a:endParaRPr lang="en-US" altLang="ja-JP" sz="1800" dirty="0"/>
          </a:p>
          <a:p>
            <a:pPr marL="0" indent="0" eaLnBrk="0">
              <a:lnSpc>
                <a:spcPct val="150000"/>
              </a:lnSpc>
              <a:spcBef>
                <a:spcPts val="0"/>
              </a:spcBef>
              <a:buNone/>
            </a:pPr>
            <a:endParaRPr lang="en-US" altLang="ja-JP" sz="800" dirty="0"/>
          </a:p>
          <a:p>
            <a:pPr marL="0" indent="0" eaLnBrk="0">
              <a:lnSpc>
                <a:spcPct val="150000"/>
              </a:lnSpc>
              <a:spcBef>
                <a:spcPts val="0"/>
              </a:spcBef>
              <a:buNone/>
            </a:pPr>
            <a:r>
              <a:rPr lang="ja-JP" altLang="en-US" sz="1800"/>
              <a:t>また、</a:t>
            </a:r>
            <a:r>
              <a:rPr lang="en-US" altLang="ja-JP" sz="1800" dirty="0"/>
              <a:t>null</a:t>
            </a:r>
            <a:r>
              <a:rPr lang="ja-JP" altLang="en-US" sz="1800"/>
              <a:t>条件より</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以上より、　　　　（これを衝突係数と呼ぶ）とおくと、微分方程式</a:t>
            </a:r>
            <a:endParaRPr lang="en-US" altLang="ja-JP" sz="11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が得られる。また、右の不等式は光の運動可能領域を表す式である。</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9</a:t>
            </a:fld>
            <a:r>
              <a:rPr lang="en-US"/>
              <a:t>/n</a:t>
            </a:r>
            <a:endParaRPr lang="en-US" dirty="0"/>
          </a:p>
        </p:txBody>
      </p:sp>
      <p:pic>
        <p:nvPicPr>
          <p:cNvPr id="5" name="図 4">
            <a:extLst>
              <a:ext uri="{FF2B5EF4-FFF2-40B4-BE49-F238E27FC236}">
                <a16:creationId xmlns:a16="http://schemas.microsoft.com/office/drawing/2014/main" id="{7AC2B983-59C7-EAED-BBCF-F7FB502373F6}"/>
              </a:ext>
            </a:extLst>
          </p:cNvPr>
          <p:cNvPicPr>
            <a:picLocks noChangeAspect="1"/>
          </p:cNvPicPr>
          <p:nvPr/>
        </p:nvPicPr>
        <p:blipFill>
          <a:blip r:embed="rId3"/>
          <a:stretch>
            <a:fillRect/>
          </a:stretch>
        </p:blipFill>
        <p:spPr>
          <a:xfrm>
            <a:off x="4004583" y="1886135"/>
            <a:ext cx="2322366" cy="498879"/>
          </a:xfrm>
          <a:prstGeom prst="rect">
            <a:avLst/>
          </a:prstGeom>
        </p:spPr>
      </p:pic>
      <p:pic>
        <p:nvPicPr>
          <p:cNvPr id="6" name="図 5">
            <a:extLst>
              <a:ext uri="{FF2B5EF4-FFF2-40B4-BE49-F238E27FC236}">
                <a16:creationId xmlns:a16="http://schemas.microsoft.com/office/drawing/2014/main" id="{9728D793-FBD9-7685-7967-93D47C35E1CD}"/>
              </a:ext>
            </a:extLst>
          </p:cNvPr>
          <p:cNvPicPr>
            <a:picLocks noChangeAspect="1"/>
          </p:cNvPicPr>
          <p:nvPr/>
        </p:nvPicPr>
        <p:blipFill>
          <a:blip r:embed="rId4"/>
          <a:stretch>
            <a:fillRect/>
          </a:stretch>
        </p:blipFill>
        <p:spPr>
          <a:xfrm>
            <a:off x="4004583" y="2577929"/>
            <a:ext cx="1584716" cy="247047"/>
          </a:xfrm>
          <a:prstGeom prst="rect">
            <a:avLst/>
          </a:prstGeom>
        </p:spPr>
      </p:pic>
      <p:pic>
        <p:nvPicPr>
          <p:cNvPr id="8" name="図 7">
            <a:extLst>
              <a:ext uri="{FF2B5EF4-FFF2-40B4-BE49-F238E27FC236}">
                <a16:creationId xmlns:a16="http://schemas.microsoft.com/office/drawing/2014/main" id="{856291CF-7C80-DFEB-C8D2-F776E959F369}"/>
              </a:ext>
            </a:extLst>
          </p:cNvPr>
          <p:cNvPicPr>
            <a:picLocks noChangeAspect="1"/>
          </p:cNvPicPr>
          <p:nvPr/>
        </p:nvPicPr>
        <p:blipFill>
          <a:blip r:embed="rId5"/>
          <a:stretch>
            <a:fillRect/>
          </a:stretch>
        </p:blipFill>
        <p:spPr>
          <a:xfrm>
            <a:off x="2511630" y="3632331"/>
            <a:ext cx="4120738" cy="867225"/>
          </a:xfrm>
          <a:prstGeom prst="rect">
            <a:avLst/>
          </a:prstGeom>
        </p:spPr>
      </p:pic>
      <p:pic>
        <p:nvPicPr>
          <p:cNvPr id="10" name="図 9">
            <a:extLst>
              <a:ext uri="{FF2B5EF4-FFF2-40B4-BE49-F238E27FC236}">
                <a16:creationId xmlns:a16="http://schemas.microsoft.com/office/drawing/2014/main" id="{E11FE620-1F88-C40E-D8D5-88FAA57C0892}"/>
              </a:ext>
            </a:extLst>
          </p:cNvPr>
          <p:cNvPicPr>
            <a:picLocks noChangeAspect="1"/>
          </p:cNvPicPr>
          <p:nvPr/>
        </p:nvPicPr>
        <p:blipFill>
          <a:blip r:embed="rId6"/>
          <a:stretch>
            <a:fillRect/>
          </a:stretch>
        </p:blipFill>
        <p:spPr>
          <a:xfrm>
            <a:off x="2060533" y="4693139"/>
            <a:ext cx="603250" cy="469900"/>
          </a:xfrm>
          <a:prstGeom prst="rect">
            <a:avLst/>
          </a:prstGeom>
        </p:spPr>
      </p:pic>
      <p:pic>
        <p:nvPicPr>
          <p:cNvPr id="9" name="図 8">
            <a:extLst>
              <a:ext uri="{FF2B5EF4-FFF2-40B4-BE49-F238E27FC236}">
                <a16:creationId xmlns:a16="http://schemas.microsoft.com/office/drawing/2014/main" id="{638E00DF-6A89-10AC-A019-D5BB12B4A839}"/>
              </a:ext>
            </a:extLst>
          </p:cNvPr>
          <p:cNvPicPr>
            <a:picLocks noChangeAspect="1"/>
          </p:cNvPicPr>
          <p:nvPr/>
        </p:nvPicPr>
        <p:blipFill>
          <a:blip r:embed="rId7"/>
          <a:stretch>
            <a:fillRect/>
          </a:stretch>
        </p:blipFill>
        <p:spPr>
          <a:xfrm>
            <a:off x="2511630" y="5277030"/>
            <a:ext cx="3638919" cy="558477"/>
          </a:xfrm>
          <a:prstGeom prst="rect">
            <a:avLst/>
          </a:prstGeom>
        </p:spPr>
      </p:pic>
    </p:spTree>
    <p:extLst>
      <p:ext uri="{BB962C8B-B14F-4D97-AF65-F5344CB8AC3E}">
        <p14:creationId xmlns:p14="http://schemas.microsoft.com/office/powerpoint/2010/main" val="4196852102"/>
      </p:ext>
    </p:extLst>
  </p:cSld>
  <p:clrMapOvr>
    <a:masterClrMapping/>
  </p:clrMapOvr>
</p:sld>
</file>

<file path=ppt/theme/theme1.xml><?xml version="1.0" encoding="utf-8"?>
<a:theme xmlns:a="http://schemas.openxmlformats.org/drawingml/2006/main" name="Office テーマ">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テーマ</Template>
  <TotalTime>67237</TotalTime>
  <Words>1861</Words>
  <Application>Microsoft Macintosh PowerPoint</Application>
  <PresentationFormat>画面に合わせる (4:3)</PresentationFormat>
  <Paragraphs>355</Paragraphs>
  <Slides>44</Slides>
  <Notes>40</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44</vt:i4>
      </vt:variant>
    </vt:vector>
  </HeadingPairs>
  <TitlesOfParts>
    <vt:vector size="49" baseType="lpstr">
      <vt:lpstr>Hiragino Kaku Gothic Std W8</vt:lpstr>
      <vt:lpstr>游ゴシック</vt:lpstr>
      <vt:lpstr>Aptos</vt:lpstr>
      <vt:lpstr>Arial</vt:lpstr>
      <vt:lpstr>Office テーマ</vt:lpstr>
      <vt:lpstr>ブラックホールを回る 幾何学的に薄い降着円盤の作る像</vt:lpstr>
      <vt:lpstr>本論文を選んだ経緯</vt:lpstr>
      <vt:lpstr>用語紹介</vt:lpstr>
      <vt:lpstr>目次</vt:lpstr>
      <vt:lpstr>像を考えるための準備</vt:lpstr>
      <vt:lpstr>光の軌道を計算するのに必要な知識</vt:lpstr>
      <vt:lpstr>シュバルツシルト時空</vt:lpstr>
      <vt:lpstr>null測地線方程式</vt:lpstr>
      <vt:lpstr>光の軌道を表す微分方程式</vt:lpstr>
      <vt:lpstr>有効ポテンシャルと運動可能領域</vt:lpstr>
      <vt:lpstr>有効ポテンシャルによる軌道の分類</vt:lpstr>
      <vt:lpstr>薄い降着円盤の作る像</vt:lpstr>
      <vt:lpstr>状況設定（1/3）</vt:lpstr>
      <vt:lpstr>状況設定（2/3）</vt:lpstr>
      <vt:lpstr>状況設定（3/3）</vt:lpstr>
      <vt:lpstr>スクリーンに映る光の位置を求める流れ</vt:lpstr>
      <vt:lpstr>角度の関係性から a を求める</vt:lpstr>
      <vt:lpstr>微分方程式の変形</vt:lpstr>
      <vt:lpstr>1)　軌道の分類と積分による角度の評価</vt:lpstr>
      <vt:lpstr>2)　軌道の分類と幾何的な角度の評価</vt:lpstr>
      <vt:lpstr>3)　(1),(2)を用いて b を求める</vt:lpstr>
      <vt:lpstr>作成された像</vt:lpstr>
      <vt:lpstr>真っ直ぐ届く光との比較</vt:lpstr>
      <vt:lpstr>まとめ</vt:lpstr>
      <vt:lpstr>展望</vt:lpstr>
      <vt:lpstr>応用（夏ゼミを聞いてくれた人向け）</vt:lpstr>
      <vt:lpstr>以下、予備スライド</vt:lpstr>
      <vt:lpstr>null測地線方程式（1/3）</vt:lpstr>
      <vt:lpstr>null測地線方程式（2/3）</vt:lpstr>
      <vt:lpstr>null測地線方程式（3/3）</vt:lpstr>
      <vt:lpstr>a のずれ</vt:lpstr>
      <vt:lpstr>最近接点から無限遠までの積分</vt:lpstr>
      <vt:lpstr>衝突係数の近似</vt:lpstr>
      <vt:lpstr>M が距離として書ける理由</vt:lpstr>
      <vt:lpstr>コードの場所</vt:lpstr>
      <vt:lpstr>items</vt:lpstr>
      <vt:lpstr>section</vt:lpstr>
      <vt:lpstr>導入</vt:lpstr>
      <vt:lpstr>section</vt:lpstr>
      <vt:lpstr>図の作成</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シュバルツシルト時空における 光源の軌道予測 </dc:title>
  <dc:creator>幹 大豆生田</dc:creator>
  <cp:lastModifiedBy>幹 大豆生田</cp:lastModifiedBy>
  <cp:revision>1077</cp:revision>
  <dcterms:created xsi:type="dcterms:W3CDTF">2024-07-01T13:42:07Z</dcterms:created>
  <dcterms:modified xsi:type="dcterms:W3CDTF">2024-11-20T07:05:02Z</dcterms:modified>
</cp:coreProperties>
</file>

<file path=docProps/thumbnail.jpeg>
</file>